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30"/>
  </p:notesMasterIdLst>
  <p:handoutMasterIdLst>
    <p:handoutMasterId r:id="rId31"/>
  </p:handoutMasterIdLst>
  <p:sldIdLst>
    <p:sldId id="723" r:id="rId2"/>
    <p:sldId id="697" r:id="rId3"/>
    <p:sldId id="743" r:id="rId4"/>
    <p:sldId id="722" r:id="rId5"/>
    <p:sldId id="724" r:id="rId6"/>
    <p:sldId id="748" r:id="rId7"/>
    <p:sldId id="725" r:id="rId8"/>
    <p:sldId id="735" r:id="rId9"/>
    <p:sldId id="754" r:id="rId10"/>
    <p:sldId id="736" r:id="rId11"/>
    <p:sldId id="737" r:id="rId12"/>
    <p:sldId id="749" r:id="rId13"/>
    <p:sldId id="726" r:id="rId14"/>
    <p:sldId id="738" r:id="rId15"/>
    <p:sldId id="739" r:id="rId16"/>
    <p:sldId id="745" r:id="rId17"/>
    <p:sldId id="740" r:id="rId18"/>
    <p:sldId id="746" r:id="rId19"/>
    <p:sldId id="741" r:id="rId20"/>
    <p:sldId id="751" r:id="rId21"/>
    <p:sldId id="727" r:id="rId22"/>
    <p:sldId id="728" r:id="rId23"/>
    <p:sldId id="747" r:id="rId24"/>
    <p:sldId id="729" r:id="rId25"/>
    <p:sldId id="730" r:id="rId26"/>
    <p:sldId id="731" r:id="rId27"/>
    <p:sldId id="732" r:id="rId28"/>
    <p:sldId id="742" r:id="rId29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2639E"/>
    <a:srgbClr val="FFFF99"/>
    <a:srgbClr val="D0E0CE"/>
    <a:srgbClr val="B6B8A2"/>
    <a:srgbClr val="A5C3A1"/>
    <a:srgbClr val="345C8C"/>
    <a:srgbClr val="E8F0EA"/>
    <a:srgbClr val="CDE0E8"/>
    <a:srgbClr val="464646"/>
    <a:srgbClr val="ABB8C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28" autoAdjust="0"/>
    <p:restoredTop sz="97000" autoAdjust="0"/>
  </p:normalViewPr>
  <p:slideViewPr>
    <p:cSldViewPr>
      <p:cViewPr>
        <p:scale>
          <a:sx n="81" d="100"/>
          <a:sy n="81" d="100"/>
        </p:scale>
        <p:origin x="-2586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4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8A6F2-0520-45F2-9419-3A5D3FF9A11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l-GR"/>
        </a:p>
      </dgm:t>
    </dgm:pt>
    <dgm:pt modelId="{38D4D845-FDE0-4856-B91A-0BD780FEEC16}">
      <dgm:prSet/>
      <dgm:spPr/>
      <dgm:t>
        <a:bodyPr/>
        <a:lstStyle/>
        <a:p>
          <a:pPr rtl="0"/>
          <a:r>
            <a:rPr lang="el-GR" dirty="0" smtClean="0"/>
            <a:t>ΙΚΑ</a:t>
          </a:r>
          <a:endParaRPr lang="el-GR" dirty="0"/>
        </a:p>
      </dgm:t>
    </dgm:pt>
    <dgm:pt modelId="{21AA5E2E-9AA9-455F-8971-AAC120521AE5}" type="parTrans" cxnId="{01EBA980-B584-45F2-B711-34CBC3DD2325}">
      <dgm:prSet/>
      <dgm:spPr/>
      <dgm:t>
        <a:bodyPr/>
        <a:lstStyle/>
        <a:p>
          <a:endParaRPr lang="el-GR"/>
        </a:p>
      </dgm:t>
    </dgm:pt>
    <dgm:pt modelId="{9D18DE7B-AF68-4AF4-B819-63C3391CA3BA}" type="sibTrans" cxnId="{01EBA980-B584-45F2-B711-34CBC3DD2325}">
      <dgm:prSet/>
      <dgm:spPr/>
      <dgm:t>
        <a:bodyPr/>
        <a:lstStyle/>
        <a:p>
          <a:endParaRPr lang="el-GR"/>
        </a:p>
      </dgm:t>
    </dgm:pt>
    <dgm:pt modelId="{08DFBD56-D7A2-490D-9ED4-3086647C9582}">
      <dgm:prSet/>
      <dgm:spPr/>
      <dgm:t>
        <a:bodyPr/>
        <a:lstStyle/>
        <a:p>
          <a:pPr rtl="0"/>
          <a:r>
            <a:rPr lang="el-GR" dirty="0" smtClean="0"/>
            <a:t>ΟΑΕΕ</a:t>
          </a:r>
          <a:endParaRPr lang="el-GR" dirty="0"/>
        </a:p>
      </dgm:t>
    </dgm:pt>
    <dgm:pt modelId="{70FD8544-6BA7-4998-B5B1-8BE9B5A99782}" type="parTrans" cxnId="{57A37C22-05BC-490B-9499-FD18D3E0797A}">
      <dgm:prSet/>
      <dgm:spPr/>
      <dgm:t>
        <a:bodyPr/>
        <a:lstStyle/>
        <a:p>
          <a:endParaRPr lang="el-GR"/>
        </a:p>
      </dgm:t>
    </dgm:pt>
    <dgm:pt modelId="{F34E9CDF-9E1F-4CFE-988F-0C866700F4C8}" type="sibTrans" cxnId="{57A37C22-05BC-490B-9499-FD18D3E0797A}">
      <dgm:prSet/>
      <dgm:spPr/>
      <dgm:t>
        <a:bodyPr/>
        <a:lstStyle/>
        <a:p>
          <a:endParaRPr lang="el-GR"/>
        </a:p>
      </dgm:t>
    </dgm:pt>
    <dgm:pt modelId="{E98BA509-95FD-4D73-B9B6-6AF990DCF531}">
      <dgm:prSet/>
      <dgm:spPr/>
      <dgm:t>
        <a:bodyPr/>
        <a:lstStyle/>
        <a:p>
          <a:pPr rtl="0"/>
          <a:r>
            <a:rPr lang="el-GR" dirty="0" smtClean="0"/>
            <a:t>ΟΓΑ</a:t>
          </a:r>
          <a:endParaRPr lang="el-GR" dirty="0"/>
        </a:p>
      </dgm:t>
    </dgm:pt>
    <dgm:pt modelId="{1B57D326-02BA-45D2-9C29-CBCAE4A1DD19}" type="parTrans" cxnId="{4FFA07C1-FB9E-4851-B1CE-94EF0CBE86E4}">
      <dgm:prSet/>
      <dgm:spPr/>
      <dgm:t>
        <a:bodyPr/>
        <a:lstStyle/>
        <a:p>
          <a:endParaRPr lang="el-GR"/>
        </a:p>
      </dgm:t>
    </dgm:pt>
    <dgm:pt modelId="{862F29B3-024C-4036-8968-2460CBFF06E8}" type="sibTrans" cxnId="{4FFA07C1-FB9E-4851-B1CE-94EF0CBE86E4}">
      <dgm:prSet/>
      <dgm:spPr/>
      <dgm:t>
        <a:bodyPr/>
        <a:lstStyle/>
        <a:p>
          <a:endParaRPr lang="el-GR"/>
        </a:p>
      </dgm:t>
    </dgm:pt>
    <dgm:pt modelId="{7791D9F1-DA98-4EFC-A635-5BDBA1B37600}">
      <dgm:prSet/>
      <dgm:spPr/>
      <dgm:t>
        <a:bodyPr/>
        <a:lstStyle/>
        <a:p>
          <a:pPr rtl="0"/>
          <a:r>
            <a:rPr lang="el-GR" dirty="0" smtClean="0"/>
            <a:t>ΕΤΕΑ</a:t>
          </a:r>
          <a:endParaRPr lang="el-GR" dirty="0"/>
        </a:p>
      </dgm:t>
    </dgm:pt>
    <dgm:pt modelId="{4F7DE4A0-56AB-45F6-AC14-2F4B4A9F886F}" type="parTrans" cxnId="{DE7AEA65-555B-4B6A-A8D7-CBEE3D0F8BBB}">
      <dgm:prSet/>
      <dgm:spPr/>
      <dgm:t>
        <a:bodyPr/>
        <a:lstStyle/>
        <a:p>
          <a:endParaRPr lang="el-GR"/>
        </a:p>
      </dgm:t>
    </dgm:pt>
    <dgm:pt modelId="{D256C298-2F4B-4BEB-B7CD-3A2D2A008607}" type="sibTrans" cxnId="{DE7AEA65-555B-4B6A-A8D7-CBEE3D0F8BBB}">
      <dgm:prSet/>
      <dgm:spPr/>
      <dgm:t>
        <a:bodyPr/>
        <a:lstStyle/>
        <a:p>
          <a:endParaRPr lang="el-GR"/>
        </a:p>
      </dgm:t>
    </dgm:pt>
    <dgm:pt modelId="{B8D9E605-7A53-4F25-B06E-F920F685E2E1}">
      <dgm:prSet/>
      <dgm:spPr/>
      <dgm:t>
        <a:bodyPr/>
        <a:lstStyle/>
        <a:p>
          <a:pPr rtl="0"/>
          <a:r>
            <a:rPr lang="el-GR" dirty="0" smtClean="0"/>
            <a:t>ΕΤΑΑ</a:t>
          </a:r>
          <a:endParaRPr lang="el-GR" dirty="0"/>
        </a:p>
      </dgm:t>
    </dgm:pt>
    <dgm:pt modelId="{CCE3B985-9996-41EE-9CAA-24BD82F294D0}" type="parTrans" cxnId="{F33A32DD-207B-4180-8F7B-03F89E2E8637}">
      <dgm:prSet/>
      <dgm:spPr/>
      <dgm:t>
        <a:bodyPr/>
        <a:lstStyle/>
        <a:p>
          <a:endParaRPr lang="el-GR"/>
        </a:p>
      </dgm:t>
    </dgm:pt>
    <dgm:pt modelId="{8E34B6A5-9DA1-44C0-A8A6-43A14771D44E}" type="sibTrans" cxnId="{F33A32DD-207B-4180-8F7B-03F89E2E8637}">
      <dgm:prSet/>
      <dgm:spPr/>
      <dgm:t>
        <a:bodyPr/>
        <a:lstStyle/>
        <a:p>
          <a:endParaRPr lang="el-GR"/>
        </a:p>
      </dgm:t>
    </dgm:pt>
    <dgm:pt modelId="{5629EB89-B449-476B-B526-F3278F21EE9F}">
      <dgm:prSet/>
      <dgm:spPr/>
      <dgm:t>
        <a:bodyPr/>
        <a:lstStyle/>
        <a:p>
          <a:pPr rtl="0"/>
          <a:r>
            <a:rPr lang="el-GR" dirty="0" smtClean="0"/>
            <a:t>ΤΠΔΥ</a:t>
          </a:r>
          <a:endParaRPr lang="el-GR" dirty="0"/>
        </a:p>
      </dgm:t>
    </dgm:pt>
    <dgm:pt modelId="{DBCAE554-FD42-45E1-BC7A-90F01FA0D153}" type="parTrans" cxnId="{74D2FD4C-8164-40F4-B6C8-63CCFAACACB3}">
      <dgm:prSet/>
      <dgm:spPr/>
      <dgm:t>
        <a:bodyPr/>
        <a:lstStyle/>
        <a:p>
          <a:endParaRPr lang="el-GR"/>
        </a:p>
      </dgm:t>
    </dgm:pt>
    <dgm:pt modelId="{D8B2F4F4-58B5-4FC7-9696-DA2166CBFB4B}" type="sibTrans" cxnId="{74D2FD4C-8164-40F4-B6C8-63CCFAACACB3}">
      <dgm:prSet/>
      <dgm:spPr/>
      <dgm:t>
        <a:bodyPr/>
        <a:lstStyle/>
        <a:p>
          <a:endParaRPr lang="el-GR"/>
        </a:p>
      </dgm:t>
    </dgm:pt>
    <dgm:pt modelId="{6E36A978-8317-4790-BEBA-2C7ACC301DBC}">
      <dgm:prSet/>
      <dgm:spPr/>
      <dgm:t>
        <a:bodyPr/>
        <a:lstStyle/>
        <a:p>
          <a:pPr rtl="0"/>
          <a:r>
            <a:rPr lang="el-GR" dirty="0" smtClean="0"/>
            <a:t>ΕΤΑΠ-ΜΜΕ</a:t>
          </a:r>
          <a:endParaRPr lang="el-GR" dirty="0"/>
        </a:p>
      </dgm:t>
    </dgm:pt>
    <dgm:pt modelId="{B5177D7D-068F-483A-89B4-F7C8B3F176AE}" type="parTrans" cxnId="{389D41A4-C2B1-4D60-8EEB-7798DB69B653}">
      <dgm:prSet/>
      <dgm:spPr/>
      <dgm:t>
        <a:bodyPr/>
        <a:lstStyle/>
        <a:p>
          <a:endParaRPr lang="el-GR"/>
        </a:p>
      </dgm:t>
    </dgm:pt>
    <dgm:pt modelId="{E265AC48-37B1-4008-BAE4-16CDF17EB6E5}" type="sibTrans" cxnId="{389D41A4-C2B1-4D60-8EEB-7798DB69B653}">
      <dgm:prSet/>
      <dgm:spPr/>
      <dgm:t>
        <a:bodyPr/>
        <a:lstStyle/>
        <a:p>
          <a:endParaRPr lang="el-GR"/>
        </a:p>
      </dgm:t>
    </dgm:pt>
    <dgm:pt modelId="{474A8464-A933-44A6-8483-85A3FEEB25E4}">
      <dgm:prSet/>
      <dgm:spPr/>
      <dgm:t>
        <a:bodyPr/>
        <a:lstStyle/>
        <a:p>
          <a:pPr rtl="0"/>
          <a:r>
            <a:rPr lang="el-GR" dirty="0" smtClean="0"/>
            <a:t>ΤΑΥΤΕΚΩ</a:t>
          </a:r>
          <a:endParaRPr lang="el-GR" dirty="0"/>
        </a:p>
      </dgm:t>
    </dgm:pt>
    <dgm:pt modelId="{68AD9EB2-FD11-4B1C-9A99-05C7A89BDCC0}" type="parTrans" cxnId="{35957586-3486-4FF2-8821-04AD4B52F603}">
      <dgm:prSet/>
      <dgm:spPr/>
      <dgm:t>
        <a:bodyPr/>
        <a:lstStyle/>
        <a:p>
          <a:endParaRPr lang="el-GR"/>
        </a:p>
      </dgm:t>
    </dgm:pt>
    <dgm:pt modelId="{22B34235-0A68-4953-AA78-B6DE798619B9}" type="sibTrans" cxnId="{35957586-3486-4FF2-8821-04AD4B52F603}">
      <dgm:prSet/>
      <dgm:spPr/>
      <dgm:t>
        <a:bodyPr/>
        <a:lstStyle/>
        <a:p>
          <a:endParaRPr lang="el-GR"/>
        </a:p>
      </dgm:t>
    </dgm:pt>
    <dgm:pt modelId="{ED8DF445-8EEE-4F26-A7DD-FE9E0EE46CD9}">
      <dgm:prSet/>
      <dgm:spPr/>
      <dgm:t>
        <a:bodyPr/>
        <a:lstStyle/>
        <a:p>
          <a:pPr rtl="0"/>
          <a:r>
            <a:rPr lang="el-GR" dirty="0" smtClean="0"/>
            <a:t>ΤΕΑΠΑΣΑ</a:t>
          </a:r>
          <a:endParaRPr lang="el-GR" dirty="0"/>
        </a:p>
      </dgm:t>
    </dgm:pt>
    <dgm:pt modelId="{C8FD20D5-3275-473C-8F15-D088A3D37EA1}" type="parTrans" cxnId="{0F5B8500-84BD-4970-B047-D0085973C9AB}">
      <dgm:prSet/>
      <dgm:spPr/>
      <dgm:t>
        <a:bodyPr/>
        <a:lstStyle/>
        <a:p>
          <a:endParaRPr lang="el-GR"/>
        </a:p>
      </dgm:t>
    </dgm:pt>
    <dgm:pt modelId="{BAB819D2-71B8-47CF-BF15-FF0CCA26233F}" type="sibTrans" cxnId="{0F5B8500-84BD-4970-B047-D0085973C9AB}">
      <dgm:prSet/>
      <dgm:spPr/>
      <dgm:t>
        <a:bodyPr/>
        <a:lstStyle/>
        <a:p>
          <a:endParaRPr lang="el-GR"/>
        </a:p>
      </dgm:t>
    </dgm:pt>
    <dgm:pt modelId="{57542068-71AF-47DC-87B9-B2DBC8B274B2}">
      <dgm:prSet/>
      <dgm:spPr/>
      <dgm:t>
        <a:bodyPr/>
        <a:lstStyle/>
        <a:p>
          <a:pPr rtl="0"/>
          <a:r>
            <a:rPr lang="el-GR" dirty="0" smtClean="0"/>
            <a:t>ΤΑΠΙΤ</a:t>
          </a:r>
          <a:endParaRPr lang="el-GR" dirty="0"/>
        </a:p>
      </dgm:t>
    </dgm:pt>
    <dgm:pt modelId="{E78274F4-0D1E-4BC6-8754-683D45EB5016}" type="parTrans" cxnId="{D1308D1D-00ED-4663-B680-FD44C423E0C4}">
      <dgm:prSet/>
      <dgm:spPr/>
      <dgm:t>
        <a:bodyPr/>
        <a:lstStyle/>
        <a:p>
          <a:endParaRPr lang="el-GR"/>
        </a:p>
      </dgm:t>
    </dgm:pt>
    <dgm:pt modelId="{D0293FF2-9DBB-4CB6-A4F5-A66DCD699AD8}" type="sibTrans" cxnId="{D1308D1D-00ED-4663-B680-FD44C423E0C4}">
      <dgm:prSet/>
      <dgm:spPr/>
      <dgm:t>
        <a:bodyPr/>
        <a:lstStyle/>
        <a:p>
          <a:endParaRPr lang="el-GR"/>
        </a:p>
      </dgm:t>
    </dgm:pt>
    <dgm:pt modelId="{2DA85470-891C-4219-A864-E15767ADEA0C}" type="pres">
      <dgm:prSet presAssocID="{D0C8A6F2-0520-45F2-9419-3A5D3FF9A1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2FA6641-43EC-4E83-9E31-245C22D892AC}" type="pres">
      <dgm:prSet presAssocID="{38D4D845-FDE0-4856-B91A-0BD780FEEC16}" presName="linNode" presStyleCnt="0"/>
      <dgm:spPr/>
    </dgm:pt>
    <dgm:pt modelId="{7560E680-DBF0-4971-AE6F-1695BF024F47}" type="pres">
      <dgm:prSet presAssocID="{38D4D845-FDE0-4856-B91A-0BD780FEEC16}" presName="parentText" presStyleLbl="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8D26E39-FA40-4749-9A12-791E4B6AAA88}" type="pres">
      <dgm:prSet presAssocID="{9D18DE7B-AF68-4AF4-B819-63C3391CA3BA}" presName="sp" presStyleCnt="0"/>
      <dgm:spPr/>
    </dgm:pt>
    <dgm:pt modelId="{58CDEF2B-EF88-402A-81A0-D402C0AA7CAB}" type="pres">
      <dgm:prSet presAssocID="{08DFBD56-D7A2-490D-9ED4-3086647C9582}" presName="linNode" presStyleCnt="0"/>
      <dgm:spPr/>
    </dgm:pt>
    <dgm:pt modelId="{EA89BB34-9AF4-4502-BFE4-C4112D8D241D}" type="pres">
      <dgm:prSet presAssocID="{08DFBD56-D7A2-490D-9ED4-3086647C9582}" presName="parentText" presStyleLbl="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3DEE26D-DA84-4BF6-9CB5-A7B510D4CAB4}" type="pres">
      <dgm:prSet presAssocID="{F34E9CDF-9E1F-4CFE-988F-0C866700F4C8}" presName="sp" presStyleCnt="0"/>
      <dgm:spPr/>
    </dgm:pt>
    <dgm:pt modelId="{80EA610B-D5D1-4CBE-A81E-9421905B02BD}" type="pres">
      <dgm:prSet presAssocID="{E98BA509-95FD-4D73-B9B6-6AF990DCF531}" presName="linNode" presStyleCnt="0"/>
      <dgm:spPr/>
    </dgm:pt>
    <dgm:pt modelId="{FDE3F24D-B60E-4A77-9F0C-F9EA8C9035A3}" type="pres">
      <dgm:prSet presAssocID="{E98BA509-95FD-4D73-B9B6-6AF990DCF531}" presName="parentText" presStyleLbl="node1" presStyleIdx="2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6E6D3A7-F7C8-4400-A556-ED55C425D9A0}" type="pres">
      <dgm:prSet presAssocID="{862F29B3-024C-4036-8968-2460CBFF06E8}" presName="sp" presStyleCnt="0"/>
      <dgm:spPr/>
    </dgm:pt>
    <dgm:pt modelId="{3ED3A8FF-208F-43AA-AFDF-BF8363734F67}" type="pres">
      <dgm:prSet presAssocID="{7791D9F1-DA98-4EFC-A635-5BDBA1B37600}" presName="linNode" presStyleCnt="0"/>
      <dgm:spPr/>
    </dgm:pt>
    <dgm:pt modelId="{31783BC0-7131-47C2-BBD2-88E341946F1E}" type="pres">
      <dgm:prSet presAssocID="{7791D9F1-DA98-4EFC-A635-5BDBA1B37600}" presName="parentText" presStyleLbl="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52462E9-7744-46C0-847E-4C546AD053F8}" type="pres">
      <dgm:prSet presAssocID="{D256C298-2F4B-4BEB-B7CD-3A2D2A008607}" presName="sp" presStyleCnt="0"/>
      <dgm:spPr/>
    </dgm:pt>
    <dgm:pt modelId="{F38082B7-E693-49F3-9F04-48C8EA7561D6}" type="pres">
      <dgm:prSet presAssocID="{B8D9E605-7A53-4F25-B06E-F920F685E2E1}" presName="linNode" presStyleCnt="0"/>
      <dgm:spPr/>
    </dgm:pt>
    <dgm:pt modelId="{F96DEB0B-641D-4420-80B6-CC656ECF16F3}" type="pres">
      <dgm:prSet presAssocID="{B8D9E605-7A53-4F25-B06E-F920F685E2E1}" presName="parentText" presStyleLbl="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8504A5F-B35E-426A-88B0-996845FAC802}" type="pres">
      <dgm:prSet presAssocID="{8E34B6A5-9DA1-44C0-A8A6-43A14771D44E}" presName="sp" presStyleCnt="0"/>
      <dgm:spPr/>
    </dgm:pt>
    <dgm:pt modelId="{9BCE2171-1AE1-4E3F-9F89-EC3A76F420CD}" type="pres">
      <dgm:prSet presAssocID="{5629EB89-B449-476B-B526-F3278F21EE9F}" presName="linNode" presStyleCnt="0"/>
      <dgm:spPr/>
    </dgm:pt>
    <dgm:pt modelId="{D00573AC-EC31-4D27-A277-1C1FF8BD1057}" type="pres">
      <dgm:prSet presAssocID="{5629EB89-B449-476B-B526-F3278F21EE9F}" presName="parentText" presStyleLbl="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A24E923-2C1C-472D-B4CE-F0ADD6BED7F9}" type="pres">
      <dgm:prSet presAssocID="{D8B2F4F4-58B5-4FC7-9696-DA2166CBFB4B}" presName="sp" presStyleCnt="0"/>
      <dgm:spPr/>
    </dgm:pt>
    <dgm:pt modelId="{8F51BC4C-4DDF-45D1-9C39-0038CA4234A7}" type="pres">
      <dgm:prSet presAssocID="{6E36A978-8317-4790-BEBA-2C7ACC301DBC}" presName="linNode" presStyleCnt="0"/>
      <dgm:spPr/>
    </dgm:pt>
    <dgm:pt modelId="{C0C23C34-82BD-4951-BAB2-C31E391B893C}" type="pres">
      <dgm:prSet presAssocID="{6E36A978-8317-4790-BEBA-2C7ACC301DBC}" presName="parentText" presStyleLbl="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2A05253-2DCE-486B-9FE3-C95607E34327}" type="pres">
      <dgm:prSet presAssocID="{E265AC48-37B1-4008-BAE4-16CDF17EB6E5}" presName="sp" presStyleCnt="0"/>
      <dgm:spPr/>
    </dgm:pt>
    <dgm:pt modelId="{D753DE95-3D83-4227-9E05-AD8CBEB9C0E1}" type="pres">
      <dgm:prSet presAssocID="{474A8464-A933-44A6-8483-85A3FEEB25E4}" presName="linNode" presStyleCnt="0"/>
      <dgm:spPr/>
    </dgm:pt>
    <dgm:pt modelId="{2E5E825A-C004-498F-8649-A6E833E8E32F}" type="pres">
      <dgm:prSet presAssocID="{474A8464-A933-44A6-8483-85A3FEEB25E4}" presName="parentText" presStyleLbl="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A03A258-0112-4F0A-BA6F-450678D686A9}" type="pres">
      <dgm:prSet presAssocID="{22B34235-0A68-4953-AA78-B6DE798619B9}" presName="sp" presStyleCnt="0"/>
      <dgm:spPr/>
    </dgm:pt>
    <dgm:pt modelId="{A8E7A32F-96D1-48F6-A3F1-496116F96C4B}" type="pres">
      <dgm:prSet presAssocID="{ED8DF445-8EEE-4F26-A7DD-FE9E0EE46CD9}" presName="linNode" presStyleCnt="0"/>
      <dgm:spPr/>
    </dgm:pt>
    <dgm:pt modelId="{1C9F4191-6A9A-4770-8316-3DC471266AF3}" type="pres">
      <dgm:prSet presAssocID="{ED8DF445-8EEE-4F26-A7DD-FE9E0EE46CD9}" presName="parentText" presStyleLbl="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02ECFCD-A27E-4E77-ACDD-0B7A41853F8F}" type="pres">
      <dgm:prSet presAssocID="{BAB819D2-71B8-47CF-BF15-FF0CCA26233F}" presName="sp" presStyleCnt="0"/>
      <dgm:spPr/>
    </dgm:pt>
    <dgm:pt modelId="{6511BB25-C81F-4E1F-9F6F-7352E14EB553}" type="pres">
      <dgm:prSet presAssocID="{57542068-71AF-47DC-87B9-B2DBC8B274B2}" presName="linNode" presStyleCnt="0"/>
      <dgm:spPr/>
    </dgm:pt>
    <dgm:pt modelId="{24830E8F-0675-4C20-ABF5-AFE022082428}" type="pres">
      <dgm:prSet presAssocID="{57542068-71AF-47DC-87B9-B2DBC8B274B2}" presName="parentText" presStyleLbl="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EE7BA9A-C198-4388-B208-5752F47F9B81}" type="presOf" srcId="{08DFBD56-D7A2-490D-9ED4-3086647C9582}" destId="{EA89BB34-9AF4-4502-BFE4-C4112D8D241D}" srcOrd="0" destOrd="0" presId="urn:microsoft.com/office/officeart/2005/8/layout/vList5"/>
    <dgm:cxn modelId="{F33A32DD-207B-4180-8F7B-03F89E2E8637}" srcId="{D0C8A6F2-0520-45F2-9419-3A5D3FF9A110}" destId="{B8D9E605-7A53-4F25-B06E-F920F685E2E1}" srcOrd="4" destOrd="0" parTransId="{CCE3B985-9996-41EE-9CAA-24BD82F294D0}" sibTransId="{8E34B6A5-9DA1-44C0-A8A6-43A14771D44E}"/>
    <dgm:cxn modelId="{B994FB3C-AAEF-4DA0-A284-BE4514C61147}" type="presOf" srcId="{38D4D845-FDE0-4856-B91A-0BD780FEEC16}" destId="{7560E680-DBF0-4971-AE6F-1695BF024F47}" srcOrd="0" destOrd="0" presId="urn:microsoft.com/office/officeart/2005/8/layout/vList5"/>
    <dgm:cxn modelId="{F5A73354-4716-48C2-B966-512798B76594}" type="presOf" srcId="{474A8464-A933-44A6-8483-85A3FEEB25E4}" destId="{2E5E825A-C004-498F-8649-A6E833E8E32F}" srcOrd="0" destOrd="0" presId="urn:microsoft.com/office/officeart/2005/8/layout/vList5"/>
    <dgm:cxn modelId="{01EBA980-B584-45F2-B711-34CBC3DD2325}" srcId="{D0C8A6F2-0520-45F2-9419-3A5D3FF9A110}" destId="{38D4D845-FDE0-4856-B91A-0BD780FEEC16}" srcOrd="0" destOrd="0" parTransId="{21AA5E2E-9AA9-455F-8971-AAC120521AE5}" sibTransId="{9D18DE7B-AF68-4AF4-B819-63C3391CA3BA}"/>
    <dgm:cxn modelId="{57A37C22-05BC-490B-9499-FD18D3E0797A}" srcId="{D0C8A6F2-0520-45F2-9419-3A5D3FF9A110}" destId="{08DFBD56-D7A2-490D-9ED4-3086647C9582}" srcOrd="1" destOrd="0" parTransId="{70FD8544-6BA7-4998-B5B1-8BE9B5A99782}" sibTransId="{F34E9CDF-9E1F-4CFE-988F-0C866700F4C8}"/>
    <dgm:cxn modelId="{DE75BA8C-DBA3-44F5-B939-E9B065B22781}" type="presOf" srcId="{ED8DF445-8EEE-4F26-A7DD-FE9E0EE46CD9}" destId="{1C9F4191-6A9A-4770-8316-3DC471266AF3}" srcOrd="0" destOrd="0" presId="urn:microsoft.com/office/officeart/2005/8/layout/vList5"/>
    <dgm:cxn modelId="{4FFA07C1-FB9E-4851-B1CE-94EF0CBE86E4}" srcId="{D0C8A6F2-0520-45F2-9419-3A5D3FF9A110}" destId="{E98BA509-95FD-4D73-B9B6-6AF990DCF531}" srcOrd="2" destOrd="0" parTransId="{1B57D326-02BA-45D2-9C29-CBCAE4A1DD19}" sibTransId="{862F29B3-024C-4036-8968-2460CBFF06E8}"/>
    <dgm:cxn modelId="{389D41A4-C2B1-4D60-8EEB-7798DB69B653}" srcId="{D0C8A6F2-0520-45F2-9419-3A5D3FF9A110}" destId="{6E36A978-8317-4790-BEBA-2C7ACC301DBC}" srcOrd="6" destOrd="0" parTransId="{B5177D7D-068F-483A-89B4-F7C8B3F176AE}" sibTransId="{E265AC48-37B1-4008-BAE4-16CDF17EB6E5}"/>
    <dgm:cxn modelId="{9FAE6E46-26EE-4CA8-86FA-1FB129FE0353}" type="presOf" srcId="{57542068-71AF-47DC-87B9-B2DBC8B274B2}" destId="{24830E8F-0675-4C20-ABF5-AFE022082428}" srcOrd="0" destOrd="0" presId="urn:microsoft.com/office/officeart/2005/8/layout/vList5"/>
    <dgm:cxn modelId="{A84AD0D4-321F-4C71-9A57-4D6A1CA2A030}" type="presOf" srcId="{6E36A978-8317-4790-BEBA-2C7ACC301DBC}" destId="{C0C23C34-82BD-4951-BAB2-C31E391B893C}" srcOrd="0" destOrd="0" presId="urn:microsoft.com/office/officeart/2005/8/layout/vList5"/>
    <dgm:cxn modelId="{35957586-3486-4FF2-8821-04AD4B52F603}" srcId="{D0C8A6F2-0520-45F2-9419-3A5D3FF9A110}" destId="{474A8464-A933-44A6-8483-85A3FEEB25E4}" srcOrd="7" destOrd="0" parTransId="{68AD9EB2-FD11-4B1C-9A99-05C7A89BDCC0}" sibTransId="{22B34235-0A68-4953-AA78-B6DE798619B9}"/>
    <dgm:cxn modelId="{74D2FD4C-8164-40F4-B6C8-63CCFAACACB3}" srcId="{D0C8A6F2-0520-45F2-9419-3A5D3FF9A110}" destId="{5629EB89-B449-476B-B526-F3278F21EE9F}" srcOrd="5" destOrd="0" parTransId="{DBCAE554-FD42-45E1-BC7A-90F01FA0D153}" sibTransId="{D8B2F4F4-58B5-4FC7-9696-DA2166CBFB4B}"/>
    <dgm:cxn modelId="{67B3E5C7-557A-45EF-A8F5-F1A394E0BD9E}" type="presOf" srcId="{7791D9F1-DA98-4EFC-A635-5BDBA1B37600}" destId="{31783BC0-7131-47C2-BBD2-88E341946F1E}" srcOrd="0" destOrd="0" presId="urn:microsoft.com/office/officeart/2005/8/layout/vList5"/>
    <dgm:cxn modelId="{D1308D1D-00ED-4663-B680-FD44C423E0C4}" srcId="{D0C8A6F2-0520-45F2-9419-3A5D3FF9A110}" destId="{57542068-71AF-47DC-87B9-B2DBC8B274B2}" srcOrd="9" destOrd="0" parTransId="{E78274F4-0D1E-4BC6-8754-683D45EB5016}" sibTransId="{D0293FF2-9DBB-4CB6-A4F5-A66DCD699AD8}"/>
    <dgm:cxn modelId="{E1CDF3B4-812D-411D-9DDC-8A2B54A304F0}" type="presOf" srcId="{B8D9E605-7A53-4F25-B06E-F920F685E2E1}" destId="{F96DEB0B-641D-4420-80B6-CC656ECF16F3}" srcOrd="0" destOrd="0" presId="urn:microsoft.com/office/officeart/2005/8/layout/vList5"/>
    <dgm:cxn modelId="{1D0FA69D-2544-4D92-9AC7-BEDCAC0885B9}" type="presOf" srcId="{E98BA509-95FD-4D73-B9B6-6AF990DCF531}" destId="{FDE3F24D-B60E-4A77-9F0C-F9EA8C9035A3}" srcOrd="0" destOrd="0" presId="urn:microsoft.com/office/officeart/2005/8/layout/vList5"/>
    <dgm:cxn modelId="{DE7AEA65-555B-4B6A-A8D7-CBEE3D0F8BBB}" srcId="{D0C8A6F2-0520-45F2-9419-3A5D3FF9A110}" destId="{7791D9F1-DA98-4EFC-A635-5BDBA1B37600}" srcOrd="3" destOrd="0" parTransId="{4F7DE4A0-56AB-45F6-AC14-2F4B4A9F886F}" sibTransId="{D256C298-2F4B-4BEB-B7CD-3A2D2A008607}"/>
    <dgm:cxn modelId="{370F735C-0F73-440C-8CB0-33F4AEEB7B91}" type="presOf" srcId="{D0C8A6F2-0520-45F2-9419-3A5D3FF9A110}" destId="{2DA85470-891C-4219-A864-E15767ADEA0C}" srcOrd="0" destOrd="0" presId="urn:microsoft.com/office/officeart/2005/8/layout/vList5"/>
    <dgm:cxn modelId="{7649CA20-7220-42FD-B926-B96CCD517879}" type="presOf" srcId="{5629EB89-B449-476B-B526-F3278F21EE9F}" destId="{D00573AC-EC31-4D27-A277-1C1FF8BD1057}" srcOrd="0" destOrd="0" presId="urn:microsoft.com/office/officeart/2005/8/layout/vList5"/>
    <dgm:cxn modelId="{0F5B8500-84BD-4970-B047-D0085973C9AB}" srcId="{D0C8A6F2-0520-45F2-9419-3A5D3FF9A110}" destId="{ED8DF445-8EEE-4F26-A7DD-FE9E0EE46CD9}" srcOrd="8" destOrd="0" parTransId="{C8FD20D5-3275-473C-8F15-D088A3D37EA1}" sibTransId="{BAB819D2-71B8-47CF-BF15-FF0CCA26233F}"/>
    <dgm:cxn modelId="{B17F75B3-9C7A-46A8-9EF6-30042BED8876}" type="presParOf" srcId="{2DA85470-891C-4219-A864-E15767ADEA0C}" destId="{22FA6641-43EC-4E83-9E31-245C22D892AC}" srcOrd="0" destOrd="0" presId="urn:microsoft.com/office/officeart/2005/8/layout/vList5"/>
    <dgm:cxn modelId="{4D47C12E-F0AA-4B96-83B6-F15B49BA0E72}" type="presParOf" srcId="{22FA6641-43EC-4E83-9E31-245C22D892AC}" destId="{7560E680-DBF0-4971-AE6F-1695BF024F47}" srcOrd="0" destOrd="0" presId="urn:microsoft.com/office/officeart/2005/8/layout/vList5"/>
    <dgm:cxn modelId="{5CB97929-D462-4668-AF23-5AFD129E7253}" type="presParOf" srcId="{2DA85470-891C-4219-A864-E15767ADEA0C}" destId="{88D26E39-FA40-4749-9A12-791E4B6AAA88}" srcOrd="1" destOrd="0" presId="urn:microsoft.com/office/officeart/2005/8/layout/vList5"/>
    <dgm:cxn modelId="{08C5155E-5BCE-4583-899D-AB47111BFDC7}" type="presParOf" srcId="{2DA85470-891C-4219-A864-E15767ADEA0C}" destId="{58CDEF2B-EF88-402A-81A0-D402C0AA7CAB}" srcOrd="2" destOrd="0" presId="urn:microsoft.com/office/officeart/2005/8/layout/vList5"/>
    <dgm:cxn modelId="{106053E3-8185-4FC2-8C29-8EEAA266330F}" type="presParOf" srcId="{58CDEF2B-EF88-402A-81A0-D402C0AA7CAB}" destId="{EA89BB34-9AF4-4502-BFE4-C4112D8D241D}" srcOrd="0" destOrd="0" presId="urn:microsoft.com/office/officeart/2005/8/layout/vList5"/>
    <dgm:cxn modelId="{41FE7955-5337-4955-AF9F-DFF92F5E724C}" type="presParOf" srcId="{2DA85470-891C-4219-A864-E15767ADEA0C}" destId="{83DEE26D-DA84-4BF6-9CB5-A7B510D4CAB4}" srcOrd="3" destOrd="0" presId="urn:microsoft.com/office/officeart/2005/8/layout/vList5"/>
    <dgm:cxn modelId="{C9FD9C6F-A090-4029-8E7A-E783FA9F0A12}" type="presParOf" srcId="{2DA85470-891C-4219-A864-E15767ADEA0C}" destId="{80EA610B-D5D1-4CBE-A81E-9421905B02BD}" srcOrd="4" destOrd="0" presId="urn:microsoft.com/office/officeart/2005/8/layout/vList5"/>
    <dgm:cxn modelId="{E2F3E934-F2B0-4E33-90F1-B3EEC5FB9F3A}" type="presParOf" srcId="{80EA610B-D5D1-4CBE-A81E-9421905B02BD}" destId="{FDE3F24D-B60E-4A77-9F0C-F9EA8C9035A3}" srcOrd="0" destOrd="0" presId="urn:microsoft.com/office/officeart/2005/8/layout/vList5"/>
    <dgm:cxn modelId="{0CC2BD9C-A38C-4F7B-A8AC-42FCBF2D2F30}" type="presParOf" srcId="{2DA85470-891C-4219-A864-E15767ADEA0C}" destId="{06E6D3A7-F7C8-4400-A556-ED55C425D9A0}" srcOrd="5" destOrd="0" presId="urn:microsoft.com/office/officeart/2005/8/layout/vList5"/>
    <dgm:cxn modelId="{0BC044EE-14FC-45E7-8C45-2F46CDD8C6B7}" type="presParOf" srcId="{2DA85470-891C-4219-A864-E15767ADEA0C}" destId="{3ED3A8FF-208F-43AA-AFDF-BF8363734F67}" srcOrd="6" destOrd="0" presId="urn:microsoft.com/office/officeart/2005/8/layout/vList5"/>
    <dgm:cxn modelId="{F7CF1923-5D48-472F-8CDA-7E272D893AE0}" type="presParOf" srcId="{3ED3A8FF-208F-43AA-AFDF-BF8363734F67}" destId="{31783BC0-7131-47C2-BBD2-88E341946F1E}" srcOrd="0" destOrd="0" presId="urn:microsoft.com/office/officeart/2005/8/layout/vList5"/>
    <dgm:cxn modelId="{24CFD55E-FFD0-4050-8C21-0A98DC612E0C}" type="presParOf" srcId="{2DA85470-891C-4219-A864-E15767ADEA0C}" destId="{552462E9-7744-46C0-847E-4C546AD053F8}" srcOrd="7" destOrd="0" presId="urn:microsoft.com/office/officeart/2005/8/layout/vList5"/>
    <dgm:cxn modelId="{280DFD77-41F8-4B83-9F6D-D3EA7E9EB763}" type="presParOf" srcId="{2DA85470-891C-4219-A864-E15767ADEA0C}" destId="{F38082B7-E693-49F3-9F04-48C8EA7561D6}" srcOrd="8" destOrd="0" presId="urn:microsoft.com/office/officeart/2005/8/layout/vList5"/>
    <dgm:cxn modelId="{42CCE8CA-3D69-4A92-AEA5-A0AE382EDB6E}" type="presParOf" srcId="{F38082B7-E693-49F3-9F04-48C8EA7561D6}" destId="{F96DEB0B-641D-4420-80B6-CC656ECF16F3}" srcOrd="0" destOrd="0" presId="urn:microsoft.com/office/officeart/2005/8/layout/vList5"/>
    <dgm:cxn modelId="{44D95FAA-4E83-4F43-9F06-6CEB1222C3CF}" type="presParOf" srcId="{2DA85470-891C-4219-A864-E15767ADEA0C}" destId="{E8504A5F-B35E-426A-88B0-996845FAC802}" srcOrd="9" destOrd="0" presId="urn:microsoft.com/office/officeart/2005/8/layout/vList5"/>
    <dgm:cxn modelId="{528DC237-87CB-4261-9287-78E5D8F3AABF}" type="presParOf" srcId="{2DA85470-891C-4219-A864-E15767ADEA0C}" destId="{9BCE2171-1AE1-4E3F-9F89-EC3A76F420CD}" srcOrd="10" destOrd="0" presId="urn:microsoft.com/office/officeart/2005/8/layout/vList5"/>
    <dgm:cxn modelId="{4C8A2D77-7C2F-4F84-A7FE-A409BD882994}" type="presParOf" srcId="{9BCE2171-1AE1-4E3F-9F89-EC3A76F420CD}" destId="{D00573AC-EC31-4D27-A277-1C1FF8BD1057}" srcOrd="0" destOrd="0" presId="urn:microsoft.com/office/officeart/2005/8/layout/vList5"/>
    <dgm:cxn modelId="{57918E26-6AA3-45C0-92A3-EF594F24ABBC}" type="presParOf" srcId="{2DA85470-891C-4219-A864-E15767ADEA0C}" destId="{2A24E923-2C1C-472D-B4CE-F0ADD6BED7F9}" srcOrd="11" destOrd="0" presId="urn:microsoft.com/office/officeart/2005/8/layout/vList5"/>
    <dgm:cxn modelId="{07FC4AE8-1733-4BB2-93F6-DF3F6ACB0C44}" type="presParOf" srcId="{2DA85470-891C-4219-A864-E15767ADEA0C}" destId="{8F51BC4C-4DDF-45D1-9C39-0038CA4234A7}" srcOrd="12" destOrd="0" presId="urn:microsoft.com/office/officeart/2005/8/layout/vList5"/>
    <dgm:cxn modelId="{A6761BA7-0DE9-4996-9350-F9C69E8B8373}" type="presParOf" srcId="{8F51BC4C-4DDF-45D1-9C39-0038CA4234A7}" destId="{C0C23C34-82BD-4951-BAB2-C31E391B893C}" srcOrd="0" destOrd="0" presId="urn:microsoft.com/office/officeart/2005/8/layout/vList5"/>
    <dgm:cxn modelId="{457DD301-9BB3-48C0-BC49-68091DCA0F13}" type="presParOf" srcId="{2DA85470-891C-4219-A864-E15767ADEA0C}" destId="{B2A05253-2DCE-486B-9FE3-C95607E34327}" srcOrd="13" destOrd="0" presId="urn:microsoft.com/office/officeart/2005/8/layout/vList5"/>
    <dgm:cxn modelId="{DE542742-7B01-4FF8-B0C0-D8F7B7C09BEE}" type="presParOf" srcId="{2DA85470-891C-4219-A864-E15767ADEA0C}" destId="{D753DE95-3D83-4227-9E05-AD8CBEB9C0E1}" srcOrd="14" destOrd="0" presId="urn:microsoft.com/office/officeart/2005/8/layout/vList5"/>
    <dgm:cxn modelId="{2403E464-C205-4C69-B67D-94C679871161}" type="presParOf" srcId="{D753DE95-3D83-4227-9E05-AD8CBEB9C0E1}" destId="{2E5E825A-C004-498F-8649-A6E833E8E32F}" srcOrd="0" destOrd="0" presId="urn:microsoft.com/office/officeart/2005/8/layout/vList5"/>
    <dgm:cxn modelId="{82C69E6C-6BEF-4DF3-B253-31CB116ABBEC}" type="presParOf" srcId="{2DA85470-891C-4219-A864-E15767ADEA0C}" destId="{FA03A258-0112-4F0A-BA6F-450678D686A9}" srcOrd="15" destOrd="0" presId="urn:microsoft.com/office/officeart/2005/8/layout/vList5"/>
    <dgm:cxn modelId="{001989F7-53E0-442A-B6B3-8984CD842455}" type="presParOf" srcId="{2DA85470-891C-4219-A864-E15767ADEA0C}" destId="{A8E7A32F-96D1-48F6-A3F1-496116F96C4B}" srcOrd="16" destOrd="0" presId="urn:microsoft.com/office/officeart/2005/8/layout/vList5"/>
    <dgm:cxn modelId="{347C2D64-E341-4E43-A282-7B63B4E83CF3}" type="presParOf" srcId="{A8E7A32F-96D1-48F6-A3F1-496116F96C4B}" destId="{1C9F4191-6A9A-4770-8316-3DC471266AF3}" srcOrd="0" destOrd="0" presId="urn:microsoft.com/office/officeart/2005/8/layout/vList5"/>
    <dgm:cxn modelId="{9673A8D5-DC92-4493-B816-9153F3FEB5C4}" type="presParOf" srcId="{2DA85470-891C-4219-A864-E15767ADEA0C}" destId="{C02ECFCD-A27E-4E77-ACDD-0B7A41853F8F}" srcOrd="17" destOrd="0" presId="urn:microsoft.com/office/officeart/2005/8/layout/vList5"/>
    <dgm:cxn modelId="{ED2836FF-E98F-4878-B2B8-CF8B038A221C}" type="presParOf" srcId="{2DA85470-891C-4219-A864-E15767ADEA0C}" destId="{6511BB25-C81F-4E1F-9F6F-7352E14EB553}" srcOrd="18" destOrd="0" presId="urn:microsoft.com/office/officeart/2005/8/layout/vList5"/>
    <dgm:cxn modelId="{EF9C8969-8A4D-467F-A182-AA2F3A0547A2}" type="presParOf" srcId="{6511BB25-C81F-4E1F-9F6F-7352E14EB553}" destId="{24830E8F-0675-4C20-ABF5-AFE02208242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60E680-DBF0-4971-AE6F-1695BF024F47}">
      <dsp:nvSpPr>
        <dsp:cNvPr id="0" name=""/>
        <dsp:cNvSpPr/>
      </dsp:nvSpPr>
      <dsp:spPr>
        <a:xfrm>
          <a:off x="2633471" y="2665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ΙΚΑ</a:t>
          </a:r>
          <a:endParaRPr lang="el-GR" sz="1700" kern="1200" dirty="0"/>
        </a:p>
      </dsp:txBody>
      <dsp:txXfrm>
        <a:off x="2633471" y="2665"/>
        <a:ext cx="2962656" cy="432596"/>
      </dsp:txXfrm>
    </dsp:sp>
    <dsp:sp modelId="{EA89BB34-9AF4-4502-BFE4-C4112D8D241D}">
      <dsp:nvSpPr>
        <dsp:cNvPr id="0" name=""/>
        <dsp:cNvSpPr/>
      </dsp:nvSpPr>
      <dsp:spPr>
        <a:xfrm>
          <a:off x="2633471" y="456891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ΟΑΕΕ</a:t>
          </a:r>
          <a:endParaRPr lang="el-GR" sz="1700" kern="1200" dirty="0"/>
        </a:p>
      </dsp:txBody>
      <dsp:txXfrm>
        <a:off x="2633471" y="456891"/>
        <a:ext cx="2962656" cy="432596"/>
      </dsp:txXfrm>
    </dsp:sp>
    <dsp:sp modelId="{FDE3F24D-B60E-4A77-9F0C-F9EA8C9035A3}">
      <dsp:nvSpPr>
        <dsp:cNvPr id="0" name=""/>
        <dsp:cNvSpPr/>
      </dsp:nvSpPr>
      <dsp:spPr>
        <a:xfrm>
          <a:off x="2633471" y="911117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ΟΓΑ</a:t>
          </a:r>
          <a:endParaRPr lang="el-GR" sz="1700" kern="1200" dirty="0"/>
        </a:p>
      </dsp:txBody>
      <dsp:txXfrm>
        <a:off x="2633471" y="911117"/>
        <a:ext cx="2962656" cy="432596"/>
      </dsp:txXfrm>
    </dsp:sp>
    <dsp:sp modelId="{31783BC0-7131-47C2-BBD2-88E341946F1E}">
      <dsp:nvSpPr>
        <dsp:cNvPr id="0" name=""/>
        <dsp:cNvSpPr/>
      </dsp:nvSpPr>
      <dsp:spPr>
        <a:xfrm>
          <a:off x="2633471" y="1365343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ΕΤΕΑ</a:t>
          </a:r>
          <a:endParaRPr lang="el-GR" sz="1700" kern="1200" dirty="0"/>
        </a:p>
      </dsp:txBody>
      <dsp:txXfrm>
        <a:off x="2633471" y="1365343"/>
        <a:ext cx="2962656" cy="432596"/>
      </dsp:txXfrm>
    </dsp:sp>
    <dsp:sp modelId="{F96DEB0B-641D-4420-80B6-CC656ECF16F3}">
      <dsp:nvSpPr>
        <dsp:cNvPr id="0" name=""/>
        <dsp:cNvSpPr/>
      </dsp:nvSpPr>
      <dsp:spPr>
        <a:xfrm>
          <a:off x="2633471" y="1819569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ΕΤΑΑ</a:t>
          </a:r>
          <a:endParaRPr lang="el-GR" sz="1700" kern="1200" dirty="0"/>
        </a:p>
      </dsp:txBody>
      <dsp:txXfrm>
        <a:off x="2633471" y="1819569"/>
        <a:ext cx="2962656" cy="432596"/>
      </dsp:txXfrm>
    </dsp:sp>
    <dsp:sp modelId="{D00573AC-EC31-4D27-A277-1C1FF8BD1057}">
      <dsp:nvSpPr>
        <dsp:cNvPr id="0" name=""/>
        <dsp:cNvSpPr/>
      </dsp:nvSpPr>
      <dsp:spPr>
        <a:xfrm>
          <a:off x="2633471" y="2273795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ΤΠΔΥ</a:t>
          </a:r>
          <a:endParaRPr lang="el-GR" sz="1700" kern="1200" dirty="0"/>
        </a:p>
      </dsp:txBody>
      <dsp:txXfrm>
        <a:off x="2633471" y="2273795"/>
        <a:ext cx="2962656" cy="432596"/>
      </dsp:txXfrm>
    </dsp:sp>
    <dsp:sp modelId="{C0C23C34-82BD-4951-BAB2-C31E391B893C}">
      <dsp:nvSpPr>
        <dsp:cNvPr id="0" name=""/>
        <dsp:cNvSpPr/>
      </dsp:nvSpPr>
      <dsp:spPr>
        <a:xfrm>
          <a:off x="2633471" y="2728021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ΕΤΑΠ-ΜΜΕ</a:t>
          </a:r>
          <a:endParaRPr lang="el-GR" sz="1700" kern="1200" dirty="0"/>
        </a:p>
      </dsp:txBody>
      <dsp:txXfrm>
        <a:off x="2633471" y="2728021"/>
        <a:ext cx="2962656" cy="432596"/>
      </dsp:txXfrm>
    </dsp:sp>
    <dsp:sp modelId="{2E5E825A-C004-498F-8649-A6E833E8E32F}">
      <dsp:nvSpPr>
        <dsp:cNvPr id="0" name=""/>
        <dsp:cNvSpPr/>
      </dsp:nvSpPr>
      <dsp:spPr>
        <a:xfrm>
          <a:off x="2633471" y="3182247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ΤΑΥΤΕΚΩ</a:t>
          </a:r>
          <a:endParaRPr lang="el-GR" sz="1700" kern="1200" dirty="0"/>
        </a:p>
      </dsp:txBody>
      <dsp:txXfrm>
        <a:off x="2633471" y="3182247"/>
        <a:ext cx="2962656" cy="432596"/>
      </dsp:txXfrm>
    </dsp:sp>
    <dsp:sp modelId="{1C9F4191-6A9A-4770-8316-3DC471266AF3}">
      <dsp:nvSpPr>
        <dsp:cNvPr id="0" name=""/>
        <dsp:cNvSpPr/>
      </dsp:nvSpPr>
      <dsp:spPr>
        <a:xfrm>
          <a:off x="2633471" y="3636474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ΤΕΑΠΑΣΑ</a:t>
          </a:r>
          <a:endParaRPr lang="el-GR" sz="1700" kern="1200" dirty="0"/>
        </a:p>
      </dsp:txBody>
      <dsp:txXfrm>
        <a:off x="2633471" y="3636474"/>
        <a:ext cx="2962656" cy="432596"/>
      </dsp:txXfrm>
    </dsp:sp>
    <dsp:sp modelId="{24830E8F-0675-4C20-ABF5-AFE022082428}">
      <dsp:nvSpPr>
        <dsp:cNvPr id="0" name=""/>
        <dsp:cNvSpPr/>
      </dsp:nvSpPr>
      <dsp:spPr>
        <a:xfrm>
          <a:off x="2633471" y="4090700"/>
          <a:ext cx="2962656" cy="432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ΤΑΠΙΤ</a:t>
          </a:r>
          <a:endParaRPr lang="el-GR" sz="1700" kern="1200" dirty="0"/>
        </a:p>
      </dsp:txBody>
      <dsp:txXfrm>
        <a:off x="2633471" y="4090700"/>
        <a:ext cx="2962656" cy="432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19BA0-8BA4-4A6E-8C01-878FFBF56B29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D013F4-39C7-4484-8150-106EF8C0D8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296A960-23F5-498B-AEFC-2F2FECC8762D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79450" y="4715710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dirty="0" err="1" smtClean="0"/>
              <a:t>Kλικ</a:t>
            </a:r>
            <a:r>
              <a:rPr lang="el-GR" noProof="0" dirty="0" smtClean="0"/>
              <a:t> για επεξεργασία των στυλ του υποδείγματος</a:t>
            </a:r>
          </a:p>
          <a:p>
            <a:pPr lvl="1"/>
            <a:r>
              <a:rPr lang="el-GR" noProof="0" dirty="0" smtClean="0"/>
              <a:t>Δεύτερου επιπέδου</a:t>
            </a:r>
          </a:p>
          <a:p>
            <a:pPr lvl="2"/>
            <a:r>
              <a:rPr lang="el-GR" noProof="0" dirty="0" smtClean="0"/>
              <a:t>Τρίτου επιπέδου</a:t>
            </a:r>
          </a:p>
          <a:p>
            <a:pPr lvl="3"/>
            <a:r>
              <a:rPr lang="el-GR" noProof="0" dirty="0" smtClean="0"/>
              <a:t>Τέταρτου επιπέδου</a:t>
            </a:r>
          </a:p>
          <a:p>
            <a:pPr lvl="4"/>
            <a:r>
              <a:rPr lang="el-GR" noProof="0" dirty="0" smtClean="0"/>
              <a:t>Πέμπτου επιπέδου</a:t>
            </a:r>
            <a:endParaRPr lang="el-GR" noProof="0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CCAD9D7-1961-4960-86DF-B779231392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4337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15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16</a:t>
            </a:fld>
            <a:endParaRPr lang="el-G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17</a:t>
            </a:fld>
            <a:endParaRPr lang="el-G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18</a:t>
            </a:fld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19</a:t>
            </a:fld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21</a:t>
            </a:fld>
            <a:endParaRPr lang="el-G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22</a:t>
            </a:fld>
            <a:endParaRPr lang="el-G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23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24</a:t>
            </a:fld>
            <a:endParaRPr lang="el-G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25</a:t>
            </a:fld>
            <a:endParaRPr lang="el-G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26</a:t>
            </a:fld>
            <a:endParaRPr lang="el-G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27</a:t>
            </a:fld>
            <a:endParaRPr lang="el-G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28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/>
              <a:pPr>
                <a:defRPr/>
              </a:pPr>
              <a:t>3/4/2016</a:t>
            </a:fld>
            <a:endParaRPr lang="el-GR" dirty="0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5" r:id="rId2"/>
    <p:sldLayoutId id="2147484084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5" r:id="rId9"/>
    <p:sldLayoutId id="2147484081" r:id="rId10"/>
    <p:sldLayoutId id="2147484082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685800" y="1295400"/>
            <a:ext cx="7772400" cy="2362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 anchorCtr="0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66675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defRPr/>
            </a:pPr>
            <a:r>
              <a:rPr lang="el-GR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Ηλεκτρονικές Υπηρεσίες για τη Στρατηγική Ανάπτυξη της Κοινωνικής Ασφάλισης (ΗΛ.ΥΠ.Κ.Α.)</a:t>
            </a:r>
            <a:endParaRPr lang="en-US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66675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defRPr/>
            </a:pPr>
            <a:endParaRPr lang="en-US" sz="12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2133600" y="4038600"/>
            <a:ext cx="4191000" cy="116647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</a:pPr>
            <a:r>
              <a:rPr lang="el-GR" sz="1400" b="1" dirty="0" smtClean="0"/>
              <a:t>Παρουσίαση από </a:t>
            </a:r>
            <a:r>
              <a:rPr lang="el-GR" sz="1400" b="1" dirty="0" smtClean="0"/>
              <a:t>Μάνο </a:t>
            </a:r>
            <a:r>
              <a:rPr lang="el-GR" sz="1400" b="1" dirty="0" err="1" smtClean="0"/>
              <a:t>Βογιατζάκη</a:t>
            </a:r>
            <a:r>
              <a:rPr lang="en-US" sz="1400" b="1" dirty="0" smtClean="0"/>
              <a:t> </a:t>
            </a:r>
            <a:endParaRPr lang="el-GR" sz="1400" dirty="0" smtClean="0">
              <a:latin typeface="Tahoma" pitchFamily="34" charset="0"/>
              <a:cs typeface="Tahoma" pitchFamily="34" charset="0"/>
            </a:endParaRPr>
          </a:p>
          <a:p>
            <a:pPr marL="66675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</a:pPr>
            <a:r>
              <a:rPr lang="el-GR" sz="1400" dirty="0" smtClean="0"/>
              <a:t>Προϊστάμενο </a:t>
            </a:r>
            <a:r>
              <a:rPr lang="el-GR" sz="1400" dirty="0" smtClean="0"/>
              <a:t>Τμήματος ΑΜΚΑ  </a:t>
            </a:r>
          </a:p>
          <a:p>
            <a:pPr marL="666750" indent="-557213" algn="ctr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</a:pPr>
            <a:r>
              <a:rPr lang="el-GR" sz="1400" dirty="0" smtClean="0"/>
              <a:t>Η.ΔΙ.Κ.Α. Α.Ε</a:t>
            </a:r>
            <a:endParaRPr lang="el-GR" sz="14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endParaRPr kumimoji="0" lang="el-G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12467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792481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1. «</a:t>
            </a:r>
            <a:r>
              <a:rPr lang="en-US" sz="2800" dirty="0" smtClean="0">
                <a:solidFill>
                  <a:srgbClr val="22639E"/>
                </a:solidFill>
                <a:latin typeface="Calibri" pitchFamily="34" charset="0"/>
              </a:rPr>
              <a:t>MIS</a:t>
            </a: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 και κοινή πλατφόρμα συλλογής, επεξεργασίας και διαχείρισης στοιχείων»</a:t>
            </a:r>
            <a:endParaRPr lang="en-US" sz="2800" dirty="0" smtClean="0">
              <a:solidFill>
                <a:srgbClr val="22639E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8382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Ορθογώνιο"/>
          <p:cNvSpPr/>
          <p:nvPr/>
        </p:nvSpPr>
        <p:spPr>
          <a:xfrm>
            <a:off x="533400" y="914400"/>
            <a:ext cx="579966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66750" indent="-557213" ea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</a:pPr>
            <a:r>
              <a:rPr lang="el-GR" dirty="0" smtClean="0">
                <a:latin typeface="Tahoma" pitchFamily="34" charset="0"/>
                <a:cs typeface="Tahoma" pitchFamily="34" charset="0"/>
              </a:rPr>
              <a:t>Κοινωνικός Προϋπολογισμός / Έσοδα-Έξοδα ανά πηγή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792481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1. «</a:t>
            </a:r>
            <a:r>
              <a:rPr lang="en-US" sz="2800" dirty="0" smtClean="0">
                <a:solidFill>
                  <a:srgbClr val="22639E"/>
                </a:solidFill>
                <a:latin typeface="Calibri" pitchFamily="34" charset="0"/>
              </a:rPr>
              <a:t>MIS</a:t>
            </a: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 και κοινή πλατφόρμα συλλογής, επεξεργασίας και διαχείρισης στοιχείων»</a:t>
            </a:r>
            <a:endParaRPr lang="en-US" sz="2800" dirty="0" smtClean="0">
              <a:solidFill>
                <a:srgbClr val="22639E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2 - Θέση περιεχομένου"/>
          <p:cNvSpPr txBox="1">
            <a:spLocks/>
          </p:cNvSpPr>
          <p:nvPr/>
        </p:nvSpPr>
        <p:spPr bwMode="auto">
          <a:xfrm>
            <a:off x="457200" y="12954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700" dirty="0" smtClean="0">
              <a:latin typeface="+mn-lt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400" dirty="0" smtClean="0">
                <a:latin typeface="+mn-lt"/>
                <a:cs typeface="+mn-cs"/>
              </a:rPr>
              <a:t>Το ΒΙ που από τον 10/2015 λειτουργεί παραγωγικά και είναι διαθέσιμο για χρήση από την ΓΓΚΑ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400" dirty="0" smtClean="0">
              <a:latin typeface="+mn-lt"/>
              <a:cs typeface="+mn-cs"/>
            </a:endParaRPr>
          </a:p>
          <a:p>
            <a:pPr marL="822325" lvl="1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Ενσωματώνει και ομογενοποιεί τα Λογιστικά Στοιχεία 9 ΦΚΑ </a:t>
            </a:r>
          </a:p>
          <a:p>
            <a:pPr marL="822325" lvl="1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+mn-lt"/>
                <a:cs typeface="+mn-cs"/>
              </a:rPr>
              <a:t>Προσφέρει την δυνατότητα εξειδικευμένων 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αναλύσεων με πολύ εύκολο τρόπο, προσαρμοσμένη για διοικητικά στελέχη.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sz="2800" dirty="0" smtClean="0"/>
          </a:p>
          <a:p>
            <a:endParaRPr lang="el-GR" sz="2800" dirty="0" smtClean="0"/>
          </a:p>
          <a:p>
            <a:endParaRPr lang="el-GR" sz="2800" dirty="0" smtClean="0"/>
          </a:p>
          <a:p>
            <a:pPr algn="ctr">
              <a:buNone/>
            </a:pPr>
            <a:r>
              <a:rPr lang="el-GR" sz="2800" dirty="0" smtClean="0"/>
              <a:t>  </a:t>
            </a:r>
            <a:r>
              <a:rPr lang="el-GR" sz="2800" dirty="0" smtClean="0">
                <a:latin typeface="Lucida Sans Unicode" pitchFamily="34" charset="0"/>
                <a:cs typeface="Lucida Sans Unicode" pitchFamily="34" charset="0"/>
              </a:rPr>
              <a:t>Εφαρμογή </a:t>
            </a:r>
          </a:p>
          <a:p>
            <a:pPr algn="ctr">
              <a:buNone/>
            </a:pPr>
            <a:r>
              <a:rPr lang="el-GR" sz="2800" dirty="0" smtClean="0">
                <a:latin typeface="Lucida Sans Unicode" pitchFamily="34" charset="0"/>
                <a:cs typeface="Lucida Sans Unicode" pitchFamily="34" charset="0"/>
              </a:rPr>
              <a:t>Ενοποιημένου Μητρώου </a:t>
            </a:r>
          </a:p>
          <a:p>
            <a:pPr algn="ctr">
              <a:buNone/>
            </a:pPr>
            <a:r>
              <a:rPr lang="el-GR" sz="2800" dirty="0" smtClean="0">
                <a:latin typeface="Lucida Sans Unicode" pitchFamily="34" charset="0"/>
                <a:cs typeface="Lucida Sans Unicode" pitchFamily="34" charset="0"/>
              </a:rPr>
              <a:t>σε Ταμεία</a:t>
            </a:r>
          </a:p>
          <a:p>
            <a:pPr algn="ctr">
              <a:buNone/>
            </a:pPr>
            <a:endParaRPr lang="el-GR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algn="ctr">
              <a:buNone/>
            </a:pPr>
            <a:r>
              <a:rPr lang="el-GR" sz="2000" i="1" dirty="0" smtClean="0">
                <a:latin typeface="Arial" pitchFamily="34" charset="0"/>
                <a:cs typeface="Arial" pitchFamily="34" charset="0"/>
              </a:rPr>
              <a:t>Ένα σύστημα Οργάνωσης Μητρώων</a:t>
            </a:r>
          </a:p>
          <a:p>
            <a:pPr algn="ctr">
              <a:buNone/>
            </a:pPr>
            <a:endParaRPr lang="el-GR" sz="2000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</a:t>
            </a:r>
            <a:r>
              <a:rPr lang="en-US" sz="3200" dirty="0" smtClean="0"/>
              <a:t>Web </a:t>
            </a:r>
            <a:r>
              <a:rPr lang="el-GR" sz="3200" dirty="0" smtClean="0"/>
              <a:t>Μητρώο </a:t>
            </a:r>
            <a:endParaRPr lang="el-GR" sz="32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838200"/>
            <a:ext cx="792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sz="2800" b="1" dirty="0" smtClean="0"/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b="1" dirty="0" smtClean="0">
                <a:latin typeface="+mn-lt"/>
                <a:cs typeface="+mn-cs"/>
              </a:rPr>
              <a:t>Συλλογή</a:t>
            </a:r>
            <a:r>
              <a:rPr lang="el-GR" sz="2400" dirty="0" smtClean="0">
                <a:latin typeface="+mn-lt"/>
                <a:cs typeface="+mn-cs"/>
              </a:rPr>
              <a:t> δεδομένων</a:t>
            </a:r>
            <a:r>
              <a:rPr lang="en-US" sz="2400" dirty="0" smtClean="0">
                <a:latin typeface="+mn-lt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από Μητρώα Φορέων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b="1" dirty="0" smtClean="0">
                <a:latin typeface="+mn-lt"/>
                <a:cs typeface="+mn-cs"/>
              </a:rPr>
              <a:t>Εκκαθάριση</a:t>
            </a:r>
            <a:r>
              <a:rPr lang="el-GR" sz="2400" dirty="0" smtClean="0">
                <a:latin typeface="+mn-lt"/>
                <a:cs typeface="+mn-cs"/>
              </a:rPr>
              <a:t> και </a:t>
            </a:r>
            <a:r>
              <a:rPr lang="el-GR" sz="2400" b="1" dirty="0" err="1" smtClean="0">
                <a:latin typeface="+mn-lt"/>
                <a:cs typeface="+mn-cs"/>
              </a:rPr>
              <a:t>Κανονικοποίηση</a:t>
            </a:r>
            <a:r>
              <a:rPr lang="el-GR" sz="2400" dirty="0" smtClean="0">
                <a:latin typeface="+mn-lt"/>
                <a:cs typeface="+mn-cs"/>
              </a:rPr>
              <a:t> δεδομένων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b="1" dirty="0" smtClean="0">
                <a:latin typeface="+mn-lt"/>
                <a:cs typeface="+mn-cs"/>
              </a:rPr>
              <a:t>Εμπλουτισμός</a:t>
            </a:r>
            <a:r>
              <a:rPr lang="el-GR" sz="2400" dirty="0" smtClean="0">
                <a:latin typeface="+mn-lt"/>
                <a:cs typeface="+mn-cs"/>
              </a:rPr>
              <a:t> δεδομένων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b="1" dirty="0" smtClean="0">
                <a:latin typeface="+mn-lt"/>
                <a:cs typeface="+mn-cs"/>
              </a:rPr>
              <a:t>Συνένωση</a:t>
            </a:r>
            <a:r>
              <a:rPr lang="el-GR" sz="2400" dirty="0" smtClean="0">
                <a:latin typeface="+mn-lt"/>
                <a:cs typeface="+mn-cs"/>
              </a:rPr>
              <a:t> δεδομένων</a:t>
            </a:r>
          </a:p>
          <a:p>
            <a:endParaRPr lang="en-US" sz="2800" dirty="0" smtClean="0"/>
          </a:p>
        </p:txBody>
      </p:sp>
      <p:sp>
        <p:nvSpPr>
          <p:cNvPr id="10" name="9 - Ορθογώνιο"/>
          <p:cNvSpPr/>
          <p:nvPr/>
        </p:nvSpPr>
        <p:spPr>
          <a:xfrm>
            <a:off x="2123728" y="3700264"/>
            <a:ext cx="6264696" cy="18002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l-GR" dirty="0"/>
          </a:p>
        </p:txBody>
      </p:sp>
      <p:sp>
        <p:nvSpPr>
          <p:cNvPr id="12" name="11 - Ορθογώνιο"/>
          <p:cNvSpPr/>
          <p:nvPr/>
        </p:nvSpPr>
        <p:spPr>
          <a:xfrm>
            <a:off x="533400" y="4276328"/>
            <a:ext cx="120858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Collection</a:t>
            </a:r>
            <a:endParaRPr lang="el-GR" sz="1600" dirty="0"/>
          </a:p>
        </p:txBody>
      </p:sp>
      <p:sp>
        <p:nvSpPr>
          <p:cNvPr id="13" name="12 - Ορθογώνιο"/>
          <p:cNvSpPr/>
          <p:nvPr/>
        </p:nvSpPr>
        <p:spPr>
          <a:xfrm>
            <a:off x="2267744" y="4276328"/>
            <a:ext cx="1584176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 Cleansing -Normalization</a:t>
            </a:r>
            <a:endParaRPr lang="el-GR" sz="1600" dirty="0"/>
          </a:p>
        </p:txBody>
      </p:sp>
      <p:sp>
        <p:nvSpPr>
          <p:cNvPr id="15" name="14 - Ορθογώνιο"/>
          <p:cNvSpPr/>
          <p:nvPr/>
        </p:nvSpPr>
        <p:spPr>
          <a:xfrm>
            <a:off x="4283968" y="4276328"/>
            <a:ext cx="1584176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Enrichment</a:t>
            </a:r>
            <a:endParaRPr lang="el-GR" sz="1600" dirty="0"/>
          </a:p>
        </p:txBody>
      </p:sp>
      <p:sp>
        <p:nvSpPr>
          <p:cNvPr id="16" name="15 - Ορθογώνιο"/>
          <p:cNvSpPr/>
          <p:nvPr/>
        </p:nvSpPr>
        <p:spPr>
          <a:xfrm>
            <a:off x="6588224" y="4276328"/>
            <a:ext cx="1584176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Merge</a:t>
            </a:r>
            <a:endParaRPr lang="el-GR" sz="1600" dirty="0"/>
          </a:p>
        </p:txBody>
      </p:sp>
      <p:sp>
        <p:nvSpPr>
          <p:cNvPr id="17" name="16 - Δεξιό βέλος"/>
          <p:cNvSpPr/>
          <p:nvPr/>
        </p:nvSpPr>
        <p:spPr>
          <a:xfrm>
            <a:off x="1763688" y="4724400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8" name="17 - Δεξιό βέλος"/>
          <p:cNvSpPr/>
          <p:nvPr/>
        </p:nvSpPr>
        <p:spPr>
          <a:xfrm>
            <a:off x="5868144" y="4708376"/>
            <a:ext cx="72008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18 - Δεξιό βέλος"/>
          <p:cNvSpPr/>
          <p:nvPr/>
        </p:nvSpPr>
        <p:spPr>
          <a:xfrm>
            <a:off x="3851920" y="4708376"/>
            <a:ext cx="43204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2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76400"/>
            <a:ext cx="6934200" cy="413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21 - Ορθογώνιο"/>
          <p:cNvSpPr/>
          <p:nvPr/>
        </p:nvSpPr>
        <p:spPr>
          <a:xfrm>
            <a:off x="1447800" y="12954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latin typeface="+mn-lt"/>
                <a:cs typeface="+mn-cs"/>
              </a:rPr>
              <a:t>Συνεχής Ενημέρωση Τοπικών Εφαρμογών 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9" name="1 - Τίτλος"/>
          <p:cNvSpPr txBox="1">
            <a:spLocks/>
          </p:cNvSpPr>
          <p:nvPr/>
        </p:nvSpPr>
        <p:spPr>
          <a:xfrm>
            <a:off x="533400" y="768896"/>
            <a:ext cx="3657600" cy="37410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Απογραφή/Μεταβολή στοιχείων</a:t>
            </a:r>
            <a:endParaRPr kumimoji="0" lang="el-G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3 - Θέση κειμένου"/>
          <p:cNvSpPr txBox="1">
            <a:spLocks/>
          </p:cNvSpPr>
          <p:nvPr/>
        </p:nvSpPr>
        <p:spPr>
          <a:xfrm>
            <a:off x="228600" y="1371601"/>
            <a:ext cx="2743199" cy="3810000"/>
          </a:xfrm>
          <a:prstGeom prst="rect">
            <a:avLst/>
          </a:prstGeom>
        </p:spPr>
        <p:txBody>
          <a:bodyPr/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Οθόνη Απογραφής ή Μεταβολής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Ασφαλισμένου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Συνταξιούχου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Αμέσου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Εμμέσου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Δυνατότητα εύρεσης συνωνύμων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Κατανάλωση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Service A2D </a:t>
            </a: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447800"/>
            <a:ext cx="6045502" cy="360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9" name="1 - Τίτλος"/>
          <p:cNvSpPr txBox="1">
            <a:spLocks/>
          </p:cNvSpPr>
          <p:nvPr/>
        </p:nvSpPr>
        <p:spPr>
          <a:xfrm>
            <a:off x="533400" y="768896"/>
            <a:ext cx="7086600" cy="37410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1600" b="1" noProof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Άντληση πληροφορίας από το ΠΣ ΑΜΚΑ-ΕΜΑΕΣ</a:t>
            </a:r>
            <a:endParaRPr kumimoji="0" lang="el-G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3 - Θέση κειμένου"/>
          <p:cNvSpPr txBox="1">
            <a:spLocks/>
          </p:cNvSpPr>
          <p:nvPr/>
        </p:nvSpPr>
        <p:spPr>
          <a:xfrm>
            <a:off x="228600" y="1371601"/>
            <a:ext cx="2743199" cy="3810000"/>
          </a:xfrm>
          <a:prstGeom prst="rect">
            <a:avLst/>
          </a:prstGeom>
        </p:spPr>
        <p:txBody>
          <a:bodyPr/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>
              <a:buFont typeface="Arial" pitchFamily="34" charset="0"/>
              <a:buChar char="•"/>
            </a:pPr>
            <a:r>
              <a:rPr lang="el-GR" sz="1600" dirty="0" smtClean="0">
                <a:latin typeface="+mn-lt"/>
                <a:cs typeface="+mn-cs"/>
              </a:rPr>
              <a:t>Επικοινωνία με το ΠΣ ΑΜΚΑ-ΕΜΑΕΣ μέσω του αριθμού ΑΜΚΑ και της </a:t>
            </a:r>
            <a:r>
              <a:rPr lang="en-US" sz="1600" dirty="0" smtClean="0">
                <a:latin typeface="+mn-lt"/>
                <a:cs typeface="+mn-cs"/>
              </a:rPr>
              <a:t>web service A2D</a:t>
            </a:r>
            <a:endParaRPr lang="el-GR" sz="1600" dirty="0" smtClean="0">
              <a:latin typeface="+mn-lt"/>
              <a:cs typeface="+mn-cs"/>
            </a:endParaRPr>
          </a:p>
          <a:p>
            <a:pPr lvl="1">
              <a:buFont typeface="Arial" pitchFamily="34" charset="0"/>
              <a:buChar char="•"/>
            </a:pPr>
            <a:endParaRPr lang="en-US" sz="1600" dirty="0" smtClean="0">
              <a:latin typeface="+mn-lt"/>
              <a:cs typeface="+mn-cs"/>
            </a:endParaRPr>
          </a:p>
          <a:p>
            <a:pPr lvl="1">
              <a:buFont typeface="Arial" pitchFamily="34" charset="0"/>
              <a:buChar char="•"/>
            </a:pPr>
            <a:r>
              <a:rPr lang="el-GR" sz="1600" dirty="0" smtClean="0">
                <a:latin typeface="+mn-lt"/>
                <a:cs typeface="+mn-cs"/>
              </a:rPr>
              <a:t>Δυνατότητα επιλογής και </a:t>
            </a:r>
            <a:r>
              <a:rPr lang="el-GR" sz="1600" dirty="0" err="1" smtClean="0">
                <a:latin typeface="+mn-lt"/>
                <a:cs typeface="+mn-cs"/>
              </a:rPr>
              <a:t>επικαιροποίησης</a:t>
            </a:r>
            <a:r>
              <a:rPr lang="el-GR" sz="1600" dirty="0" smtClean="0">
                <a:latin typeface="+mn-lt"/>
                <a:cs typeface="+mn-cs"/>
              </a:rPr>
              <a:t> στοιχείων του Μητρώου του Φορέα, από το ΑΜΚΑ-ΕΜΑΕΣ</a:t>
            </a: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371600"/>
            <a:ext cx="5486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9" name="1 - Τίτλος"/>
          <p:cNvSpPr txBox="1">
            <a:spLocks/>
          </p:cNvSpPr>
          <p:nvPr/>
        </p:nvSpPr>
        <p:spPr>
          <a:xfrm>
            <a:off x="533400" y="762000"/>
            <a:ext cx="4038600" cy="33655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Ιστορικό Ασφάλισης στο Φορέα</a:t>
            </a:r>
            <a:endParaRPr kumimoji="0" lang="el-G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3 - Θέση κειμένου"/>
          <p:cNvSpPr txBox="1">
            <a:spLocks/>
          </p:cNvSpPr>
          <p:nvPr/>
        </p:nvSpPr>
        <p:spPr>
          <a:xfrm>
            <a:off x="228600" y="1219200"/>
            <a:ext cx="2819399" cy="3289300"/>
          </a:xfrm>
          <a:prstGeom prst="rect">
            <a:avLst/>
          </a:prstGeom>
        </p:spPr>
        <p:txBody>
          <a:bodyPr/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ü"/>
            </a:pPr>
            <a:r>
              <a:rPr lang="el-GR" sz="1600" dirty="0" smtClean="0">
                <a:latin typeface="+mn-lt"/>
                <a:cs typeface="+mn-cs"/>
              </a:rPr>
              <a:t>Οθόνη Ιστορικού Ασφάλισης του φυσικού προσώπου σε Κλάδους και Τομείς του συγκεκριμένου Φορέα.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ü"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defTabSz="914400" eaLnBrk="0" latinLnBrk="0" hangingPunct="0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ü"/>
              <a:tabLst/>
              <a:defRPr/>
            </a:pPr>
            <a:r>
              <a:rPr lang="el-GR" sz="1600" dirty="0" smtClean="0">
                <a:latin typeface="+mn-lt"/>
                <a:cs typeface="+mn-cs"/>
              </a:rPr>
              <a:t>Στοιχεία των Εμμέσων μελών και η ιδιότητα τους.  </a:t>
            </a:r>
            <a:endParaRPr lang="el-GR" sz="1600" dirty="0">
              <a:latin typeface="+mn-lt"/>
              <a:cs typeface="+mn-cs"/>
            </a:endParaRPr>
          </a:p>
        </p:txBody>
      </p:sp>
      <p:pic>
        <p:nvPicPr>
          <p:cNvPr id="1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371600"/>
            <a:ext cx="5943600" cy="361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9" name="1 - Τίτλος"/>
          <p:cNvSpPr txBox="1">
            <a:spLocks/>
          </p:cNvSpPr>
          <p:nvPr/>
        </p:nvSpPr>
        <p:spPr>
          <a:xfrm>
            <a:off x="533400" y="762000"/>
            <a:ext cx="4038600" cy="33655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l-GR" sz="1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Αναζητήσεις Στοιχείων Μητρώου</a:t>
            </a:r>
            <a:endParaRPr kumimoji="0" lang="el-GR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3 - Θέση κειμένου"/>
          <p:cNvSpPr txBox="1">
            <a:spLocks/>
          </p:cNvSpPr>
          <p:nvPr/>
        </p:nvSpPr>
        <p:spPr>
          <a:xfrm>
            <a:off x="228600" y="1219200"/>
            <a:ext cx="2819399" cy="4495800"/>
          </a:xfrm>
          <a:prstGeom prst="rect">
            <a:avLst/>
          </a:prstGeom>
        </p:spPr>
        <p:txBody>
          <a:bodyPr/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l-GR" sz="1600" smtClean="0">
                <a:latin typeface="Lucida Sans Unicode" pitchFamily="34" charset="0"/>
                <a:cs typeface="Lucida Sans Unicode" pitchFamily="34" charset="0"/>
              </a:rPr>
              <a:t>Οθόνη </a:t>
            </a:r>
            <a:r>
              <a:rPr lang="el-GR" sz="1600" dirty="0" smtClean="0">
                <a:latin typeface="Lucida Sans Unicode" pitchFamily="34" charset="0"/>
                <a:cs typeface="Lucida Sans Unicode" pitchFamily="34" charset="0"/>
              </a:rPr>
              <a:t>αναζητήσεων στοιχείων Μητρώου με πολλαπλά κριτήρια</a:t>
            </a:r>
          </a:p>
          <a:p>
            <a:endParaRPr lang="el-GR" sz="16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1400" dirty="0" smtClean="0">
                <a:latin typeface="Lucida Sans Unicode" pitchFamily="34" charset="0"/>
                <a:cs typeface="Lucida Sans Unicode" pitchFamily="34" charset="0"/>
              </a:rPr>
              <a:t>Δυνατότητα κλήσης οθόνης για παρουσίαση λεπτομερειών, κάποιας επιλεγείσας εγγραφής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1400" dirty="0" smtClean="0">
                <a:latin typeface="Lucida Sans Unicode" pitchFamily="34" charset="0"/>
                <a:cs typeface="Lucida Sans Unicode" pitchFamily="34" charset="0"/>
              </a:rPr>
              <a:t>Δυνατότητα παραγωγής εκτυπώσεων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1400" dirty="0" smtClean="0">
                <a:latin typeface="Lucida Sans Unicode" pitchFamily="34" charset="0"/>
                <a:cs typeface="Lucida Sans Unicode" pitchFamily="34" charset="0"/>
              </a:rPr>
              <a:t>Δυνατότητα εξαγωγής δεδομένων σε αρχεία</a:t>
            </a:r>
            <a:endParaRPr lang="el-GR" sz="1400" dirty="0"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23414"/>
            <a:ext cx="5257800" cy="315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 marL="365125" indent="-255588">
              <a:spcBef>
                <a:spcPts val="400"/>
              </a:spcBef>
              <a:defRPr/>
            </a:pPr>
            <a:r>
              <a:rPr lang="en-US" sz="2800" dirty="0" smtClean="0">
                <a:solidFill>
                  <a:srgbClr val="00B0F0"/>
                </a:solidFill>
                <a:latin typeface="Calibri" pitchFamily="34" charset="0"/>
              </a:rPr>
              <a:t>2.</a:t>
            </a:r>
            <a:r>
              <a:rPr lang="el-GR" sz="2800" dirty="0" smtClean="0">
                <a:solidFill>
                  <a:srgbClr val="00B0F0"/>
                </a:solidFill>
                <a:latin typeface="Calibri" pitchFamily="34" charset="0"/>
              </a:rPr>
              <a:t>«Εφαρμογή Ενοποιημένου Μητρώου σε Ταμεία»</a:t>
            </a:r>
            <a:endParaRPr lang="el-GR" sz="2800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13" name="2 - Θέση περιεχομένου"/>
          <p:cNvSpPr txBox="1">
            <a:spLocks noGrp="1"/>
          </p:cNvSpPr>
          <p:nvPr>
            <p:ph idx="1"/>
          </p:nvPr>
        </p:nvSpPr>
        <p:spPr bwMode="auto">
          <a:xfrm>
            <a:off x="457200" y="1219200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Ενιαία</a:t>
            </a:r>
            <a:r>
              <a:rPr kumimoji="0" lang="el-G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Λειτουργική και Οργανωτική πλατφόρμα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Κατάργηση στην πράξη του κατακερματισμού των Μητρώων ανά </a:t>
            </a:r>
            <a:r>
              <a:rPr lang="el-GR" sz="2400" dirty="0" smtClean="0"/>
              <a:t>Ταμείο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και Εφαρμογή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400" dirty="0" smtClean="0"/>
              <a:t>Επικοινωνία και δυνατότητα άντλησης σε πραγματικό χρόνο, στοιχείων από το </a:t>
            </a:r>
            <a:r>
              <a:rPr lang="el-GR" sz="2400" b="1" dirty="0" smtClean="0"/>
              <a:t>Εθνικό Μητρώο ΑΜΚΑ-ΕΜΑΕΣ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400" noProof="0" dirty="0" smtClean="0"/>
              <a:t>Σημαντική βελτίωση της ποιότητας των δεδομένων των Μητρώων των Φορέων, με τη μετάπτωση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Αυτόματη ενημέρωση των υπαρχουσών τοπικών Εφαρμογών του ΦΚΑ/Τομέα, ανεξαρτήτως τεχνολογίας που χρησιμοποιούν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Διαχειριστικά Στοιχεία</a:t>
            </a:r>
            <a:endParaRPr lang="el-GR" sz="28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4267200"/>
          </a:xfrm>
        </p:spPr>
        <p:txBody>
          <a:bodyPr/>
          <a:lstStyle/>
          <a:p>
            <a:r>
              <a:rPr lang="el-GR" b="1" dirty="0" smtClean="0">
                <a:solidFill>
                  <a:srgbClr val="22639E"/>
                </a:solidFill>
              </a:rPr>
              <a:t>Συμβατικό τίμημα:</a:t>
            </a:r>
            <a:endParaRPr lang="el-GR" dirty="0" smtClean="0">
              <a:solidFill>
                <a:srgbClr val="22639E"/>
              </a:solidFill>
            </a:endParaRPr>
          </a:p>
          <a:p>
            <a:pPr lvl="1"/>
            <a:r>
              <a:rPr lang="el-GR" b="1" dirty="0" smtClean="0"/>
              <a:t>1.660.500</a:t>
            </a:r>
            <a:r>
              <a:rPr lang="el-GR" dirty="0" smtClean="0"/>
              <a:t> </a:t>
            </a:r>
            <a:r>
              <a:rPr lang="el-GR" b="1" dirty="0" smtClean="0"/>
              <a:t>€  (Με ΦΠΑ)</a:t>
            </a:r>
            <a:endParaRPr lang="el-GR" dirty="0" smtClean="0"/>
          </a:p>
          <a:p>
            <a:r>
              <a:rPr lang="el-GR" b="1" dirty="0" smtClean="0">
                <a:solidFill>
                  <a:srgbClr val="22639E"/>
                </a:solidFill>
              </a:rPr>
              <a:t>Διάρκεια:</a:t>
            </a:r>
            <a:endParaRPr lang="el-GR" dirty="0" smtClean="0">
              <a:solidFill>
                <a:srgbClr val="22639E"/>
              </a:solidFill>
            </a:endParaRPr>
          </a:p>
          <a:p>
            <a:pPr lvl="1"/>
            <a:r>
              <a:rPr lang="el-GR" b="1" dirty="0" smtClean="0"/>
              <a:t>1</a:t>
            </a:r>
            <a:r>
              <a:rPr lang="en-US" b="1" dirty="0" smtClean="0"/>
              <a:t>8</a:t>
            </a:r>
            <a:r>
              <a:rPr lang="el-GR" b="1" dirty="0" smtClean="0"/>
              <a:t> μήνες</a:t>
            </a:r>
            <a:endParaRPr lang="el-GR" dirty="0" smtClean="0"/>
          </a:p>
          <a:p>
            <a:r>
              <a:rPr lang="el-GR" b="1" dirty="0" smtClean="0">
                <a:solidFill>
                  <a:srgbClr val="22639E"/>
                </a:solidFill>
              </a:rPr>
              <a:t>Ανάδοχος:</a:t>
            </a:r>
          </a:p>
          <a:p>
            <a:pPr lvl="1"/>
            <a:r>
              <a:rPr lang="en-US" b="1" dirty="0" smtClean="0"/>
              <a:t>ALTEC </a:t>
            </a:r>
            <a:r>
              <a:rPr lang="el-GR" b="1" dirty="0" smtClean="0"/>
              <a:t>ΑΕ – </a:t>
            </a:r>
            <a:r>
              <a:rPr lang="en-US" b="1" dirty="0" smtClean="0"/>
              <a:t>Q</a:t>
            </a:r>
            <a:r>
              <a:rPr lang="el-GR" b="1" dirty="0" smtClean="0"/>
              <a:t>&amp;</a:t>
            </a:r>
            <a:r>
              <a:rPr lang="en-US" b="1" dirty="0" smtClean="0"/>
              <a:t>R </a:t>
            </a:r>
            <a:r>
              <a:rPr lang="el-GR" b="1" dirty="0" smtClean="0"/>
              <a:t>ΑΒΕΕ – </a:t>
            </a:r>
            <a:r>
              <a:rPr lang="en-US" b="1" dirty="0" smtClean="0"/>
              <a:t>TELENAVIS</a:t>
            </a:r>
            <a:r>
              <a:rPr lang="el-GR" b="1" dirty="0" smtClean="0"/>
              <a:t> ΑΕ</a:t>
            </a:r>
            <a:endParaRPr lang="el-GR" dirty="0" smtClean="0"/>
          </a:p>
          <a:p>
            <a:r>
              <a:rPr lang="el-GR" b="1" dirty="0" smtClean="0">
                <a:solidFill>
                  <a:srgbClr val="22639E"/>
                </a:solidFill>
              </a:rPr>
              <a:t>Ανθρωπομήνες:</a:t>
            </a:r>
          </a:p>
          <a:p>
            <a:pPr lvl="1"/>
            <a:r>
              <a:rPr lang="el-GR" b="1" dirty="0" smtClean="0"/>
              <a:t>102 </a:t>
            </a:r>
          </a:p>
          <a:p>
            <a:r>
              <a:rPr lang="el-GR" b="1" dirty="0" smtClean="0">
                <a:solidFill>
                  <a:srgbClr val="22639E"/>
                </a:solidFill>
              </a:rPr>
              <a:t>Ανθρώπινοι πόροι </a:t>
            </a:r>
            <a:r>
              <a:rPr lang="en-US" b="1" dirty="0" smtClean="0">
                <a:solidFill>
                  <a:srgbClr val="22639E"/>
                </a:solidFill>
              </a:rPr>
              <a:t>:</a:t>
            </a:r>
          </a:p>
          <a:p>
            <a:pPr lvl="1"/>
            <a:r>
              <a:rPr lang="en-US" b="1" dirty="0" smtClean="0"/>
              <a:t>40 </a:t>
            </a:r>
            <a:r>
              <a:rPr lang="el-GR" b="1" dirty="0" smtClean="0"/>
              <a:t>στελέχη από την ΗΔΙΚΑ και τον Ανάδοχο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sz="2800" dirty="0" smtClean="0"/>
          </a:p>
          <a:p>
            <a:endParaRPr lang="el-GR" sz="2800" dirty="0" smtClean="0"/>
          </a:p>
          <a:p>
            <a:endParaRPr lang="el-GR" sz="2800" dirty="0" smtClean="0"/>
          </a:p>
          <a:p>
            <a:pPr algn="ctr">
              <a:buNone/>
            </a:pPr>
            <a:r>
              <a:rPr lang="el-GR" sz="2800" dirty="0" smtClean="0"/>
              <a:t> Προηγμένες Υπηρεσίες </a:t>
            </a:r>
          </a:p>
          <a:p>
            <a:pPr algn="ctr">
              <a:buNone/>
            </a:pPr>
            <a:r>
              <a:rPr lang="el-GR" sz="2800" dirty="0" smtClean="0"/>
              <a:t>Γεωγραφικής Ευφυΐας</a:t>
            </a:r>
          </a:p>
          <a:p>
            <a:pPr algn="ctr">
              <a:buNone/>
            </a:pPr>
            <a:endParaRPr lang="el-GR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l-GR" sz="2000" i="1" dirty="0" smtClean="0">
                <a:latin typeface="Arial" pitchFamily="34" charset="0"/>
                <a:cs typeface="Arial" pitchFamily="34" charset="0"/>
              </a:rPr>
              <a:t>Ένα σύστημα  που βοηθά  στη Λήψη Αποφάσεων</a:t>
            </a:r>
            <a:endParaRPr lang="el-GR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</a:t>
            </a:r>
            <a:r>
              <a:rPr lang="en-US" sz="3200" dirty="0" smtClean="0"/>
              <a:t>GIS</a:t>
            </a:r>
            <a:endParaRPr lang="el-GR" sz="32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/>
              <a:pPr>
                <a:defRPr/>
              </a:pPr>
              <a:t>20</a:t>
            </a:fld>
            <a:endParaRPr lang="el-GR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 «Προηγμένες υπηρεσίες γεωγραφικής ευφυΐας»</a:t>
            </a:r>
            <a:endParaRPr lang="el-GR" sz="28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+mn-lt"/>
                <a:cs typeface="+mn-cs"/>
              </a:rPr>
              <a:t>Γεωγραφική πλατφόρμα Θεματικής χαρτογραφίας για την εκτέλεση δυναμικών ερωτημάτων και αναφορών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+mn-lt"/>
                <a:cs typeface="+mn-cs"/>
              </a:rPr>
              <a:t>Άμεση δημιουργία αναφορών σε χάρτη από χρήστες για τις ακόλουθες κατηγορίες</a:t>
            </a:r>
            <a:r>
              <a:rPr lang="en-US" sz="2400" dirty="0" smtClean="0">
                <a:latin typeface="+mn-lt"/>
                <a:cs typeface="+mn-cs"/>
              </a:rPr>
              <a:t>: </a:t>
            </a:r>
          </a:p>
          <a:p>
            <a:pPr marL="822325" lvl="1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>
                <a:latin typeface="+mn-lt"/>
                <a:cs typeface="+mn-cs"/>
              </a:rPr>
              <a:t>ΠΣ </a:t>
            </a:r>
            <a:r>
              <a:rPr lang="el-GR" sz="2400" dirty="0" err="1" smtClean="0"/>
              <a:t>Ηλ.Συντ</a:t>
            </a:r>
            <a:r>
              <a:rPr lang="el-GR" sz="2400" dirty="0" smtClean="0"/>
              <a:t>/σης , με 22 δείκτες για </a:t>
            </a:r>
            <a:r>
              <a:rPr lang="el-GR" sz="2400" dirty="0" err="1" smtClean="0"/>
              <a:t>συνταγογράφηση</a:t>
            </a:r>
            <a:r>
              <a:rPr lang="el-GR" sz="2400" dirty="0" smtClean="0"/>
              <a:t> και χρήση φαρμάκων</a:t>
            </a:r>
            <a:endParaRPr lang="en-US" sz="2400" dirty="0" smtClean="0"/>
          </a:p>
          <a:p>
            <a:pPr marL="822325" lvl="1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/>
              <a:t>ΠΣ ΗΛΙΟΣ , με 20 δείκτες για Συντάξεις και </a:t>
            </a:r>
            <a:r>
              <a:rPr lang="el-GR" sz="2400" dirty="0" err="1" smtClean="0"/>
              <a:t>Προνοιακά</a:t>
            </a:r>
            <a:r>
              <a:rPr lang="el-GR" sz="2400" dirty="0" smtClean="0"/>
              <a:t> Επιδόματα</a:t>
            </a:r>
            <a:endParaRPr lang="en-US" sz="2400" dirty="0" smtClean="0"/>
          </a:p>
          <a:p>
            <a:pPr marL="822325" lvl="1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/>
              <a:t>ΠΣ ΑΜΚΑ-ΕΜΑΕΣ για αποτύπωση των Ασφαλισμένων-Συνταξιούχων, Αμέσων, Εμμέσων με ηλικιακά όρια</a:t>
            </a:r>
            <a:endParaRPr lang="el-GR" sz="2400" dirty="0" smtClean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 «Προηγμένες υπηρεσίες γεωγραφικής ευφυΐας»</a:t>
            </a:r>
            <a:endParaRPr lang="el-GR" sz="28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348" y="1219200"/>
            <a:ext cx="878325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- TextBox"/>
          <p:cNvSpPr txBox="1"/>
          <p:nvPr/>
        </p:nvSpPr>
        <p:spPr>
          <a:xfrm>
            <a:off x="26283" y="804446"/>
            <a:ext cx="4012317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SmartMap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– </a:t>
            </a:r>
            <a:r>
              <a:rPr lang="el-GR" sz="2000" dirty="0" smtClean="0">
                <a:latin typeface="Tahoma" pitchFamily="34" charset="0"/>
                <a:cs typeface="Tahoma" pitchFamily="34" charset="0"/>
              </a:rPr>
              <a:t>ο «έξυπνος» χάρτης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 «Προηγμένες υπηρεσίες γεωγραφικής ευφυΐας»</a:t>
            </a:r>
            <a:endParaRPr lang="el-GR" sz="28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8915400" cy="480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- TextBox"/>
          <p:cNvSpPr txBox="1"/>
          <p:nvPr/>
        </p:nvSpPr>
        <p:spPr>
          <a:xfrm>
            <a:off x="1524000" y="4343400"/>
            <a:ext cx="3680495" cy="33855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l-GR" sz="2000" dirty="0" smtClean="0">
                <a:latin typeface="Tahoma" pitchFamily="34" charset="0"/>
                <a:cs typeface="Tahoma" pitchFamily="34" charset="0"/>
              </a:rPr>
              <a:t>Πολλαπλά κριτήρια στο χάρτη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 «Προηγμένες υπηρεσίες γεωγραφικής ευφυΐας»</a:t>
            </a:r>
            <a:endParaRPr lang="el-GR" sz="2800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81" y="1510078"/>
            <a:ext cx="7139919" cy="428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- Ορθογώνιο"/>
          <p:cNvSpPr/>
          <p:nvPr/>
        </p:nvSpPr>
        <p:spPr>
          <a:xfrm>
            <a:off x="838200" y="838200"/>
            <a:ext cx="7215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Geoportal</a:t>
            </a:r>
            <a:r>
              <a:rPr lang="en-US" dirty="0" smtClean="0"/>
              <a:t> </a:t>
            </a:r>
            <a:r>
              <a:rPr lang="el-GR" dirty="0" smtClean="0"/>
              <a:t>σημείων επαφής των Φορέων για εξυπηρέτηση του κοινού</a:t>
            </a:r>
            <a:endParaRPr lang="el-GR" dirty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3</a:t>
            </a: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rgbClr val="00B050"/>
                </a:solidFill>
                <a:latin typeface="Calibri" pitchFamily="34" charset="0"/>
              </a:rPr>
              <a:t> «Προηγμένες υπηρεσίες γεωγραφικής ευφυΐας»</a:t>
            </a:r>
            <a:endParaRPr lang="el-GR" sz="28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700" noProof="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700" dirty="0" smtClean="0"/>
              <a:t>Απεικόνιση σημαντικών δεδομένων Υγείας και Ασφάλισης στον Χάρτη 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700" noProof="0" dirty="0" smtClean="0">
              <a:latin typeface="+mn-lt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700" noProof="0" dirty="0" smtClean="0">
                <a:latin typeface="+mn-lt"/>
                <a:cs typeface="+mn-cs"/>
              </a:rPr>
              <a:t>Γρήγορη και σαφής απεικόνιση σημείων παρουσίας ΦΚΑ για τον πολίτη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700" noProof="0" dirty="0" smtClean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4</a:t>
            </a: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.</a:t>
            </a:r>
            <a:r>
              <a:rPr lang="el-GR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«Προμήθεια Εξοπλισμού»</a:t>
            </a:r>
            <a:endParaRPr lang="el-GR" sz="2800" dirty="0">
              <a:solidFill>
                <a:schemeClr val="accent5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pic>
        <p:nvPicPr>
          <p:cNvPr id="10" name="9 - Εικόνα" descr="HLYPKA_TOPOLOG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96752"/>
            <a:ext cx="8784976" cy="454908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Το </a:t>
            </a:r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παρόν </a:t>
            </a:r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και το </a:t>
            </a:r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μέλλον </a:t>
            </a:r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του </a:t>
            </a:r>
            <a:r>
              <a:rPr lang="el-GR" sz="2800" dirty="0" smtClean="0">
                <a:solidFill>
                  <a:srgbClr val="C00000"/>
                </a:solidFill>
                <a:latin typeface="Calibri" pitchFamily="34" charset="0"/>
              </a:rPr>
              <a:t>Έργου</a:t>
            </a:r>
            <a:endParaRPr lang="el-GR" sz="28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5240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Το παρόν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Το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Μητρώο</a:t>
            </a: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έχει εκκαθαρίσει τα δεδομένα</a:t>
            </a:r>
            <a:r>
              <a:rPr kumimoji="0" lang="el-G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όλων των </a:t>
            </a:r>
            <a:r>
              <a:rPr lang="el-GR" sz="1600" dirty="0" smtClean="0">
                <a:latin typeface="+mn-lt"/>
                <a:cs typeface="+mn-cs"/>
              </a:rPr>
              <a:t>ΦΚΑ και η νέα εφαρμογή λειτουργεί Π</a:t>
            </a:r>
            <a:r>
              <a:rPr kumimoji="0" lang="el-G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αραγωγικά</a:t>
            </a: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μέχρι στιγμής σε 4 ΦΚΑ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1600" dirty="0" smtClean="0">
                <a:latin typeface="+mn-lt"/>
                <a:cs typeface="+mn-cs"/>
              </a:rPr>
              <a:t>Το ΒΙ </a:t>
            </a:r>
            <a:r>
              <a:rPr lang="el-GR" sz="1600" dirty="0" smtClean="0"/>
              <a:t>λειτουργεί  και </a:t>
            </a:r>
            <a:r>
              <a:rPr lang="el-GR" sz="1600" dirty="0" smtClean="0">
                <a:latin typeface="+mn-lt"/>
                <a:cs typeface="+mn-cs"/>
              </a:rPr>
              <a:t>είναι διαθέσιμο για χρήση από την ΓΓΚΑ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1600" dirty="0" smtClean="0">
                <a:latin typeface="+mn-lt"/>
                <a:cs typeface="+mn-cs"/>
              </a:rPr>
              <a:t>Το </a:t>
            </a:r>
            <a:r>
              <a:rPr lang="en-US" sz="1600" dirty="0" smtClean="0">
                <a:latin typeface="+mn-lt"/>
                <a:cs typeface="+mn-cs"/>
              </a:rPr>
              <a:t>GIS </a:t>
            </a:r>
            <a:r>
              <a:rPr lang="el-GR" sz="1600" dirty="0" smtClean="0"/>
              <a:t>λειτουργεί  και </a:t>
            </a:r>
            <a:r>
              <a:rPr lang="el-GR" sz="1600" dirty="0" smtClean="0">
                <a:latin typeface="+mn-lt"/>
                <a:cs typeface="+mn-cs"/>
              </a:rPr>
              <a:t>είναι </a:t>
            </a:r>
            <a:r>
              <a:rPr lang="el-GR" sz="1600" dirty="0" err="1" smtClean="0">
                <a:latin typeface="+mn-lt"/>
                <a:cs typeface="+mn-cs"/>
              </a:rPr>
              <a:t>προσβάσιμο</a:t>
            </a:r>
            <a:r>
              <a:rPr lang="el-GR" sz="1600" dirty="0" smtClean="0">
                <a:latin typeface="+mn-lt"/>
                <a:cs typeface="+mn-cs"/>
              </a:rPr>
              <a:t> από κοινό και εξουσιοδοτημένους χρήστες Φορέων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el-GR" sz="2000" b="1" dirty="0" smtClean="0">
                <a:latin typeface="+mn-lt"/>
                <a:cs typeface="+mn-cs"/>
              </a:rPr>
              <a:t>Και το μέλλον :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1600" i="1" dirty="0" smtClean="0">
                <a:latin typeface="+mn-lt"/>
                <a:cs typeface="+mn-cs"/>
              </a:rPr>
              <a:t>Η νέα εφαρμογή </a:t>
            </a:r>
            <a:r>
              <a:rPr lang="en-US" sz="1600" i="1" dirty="0" smtClean="0"/>
              <a:t>Web </a:t>
            </a:r>
            <a:r>
              <a:rPr lang="el-GR" sz="1600" i="1" dirty="0" smtClean="0"/>
              <a:t>Μητρώο </a:t>
            </a:r>
            <a:r>
              <a:rPr lang="el-GR" sz="1600" i="1" dirty="0" smtClean="0">
                <a:latin typeface="+mn-lt"/>
                <a:cs typeface="+mn-cs"/>
              </a:rPr>
              <a:t>να λειτουργεί σε όλους τους φορείς ΗΛΥΠΚΑ, μέχρι τον 10/2016 και να έχει τη δυνατότητα να </a:t>
            </a:r>
            <a:r>
              <a:rPr lang="el-GR" sz="1600" i="1" dirty="0" err="1" smtClean="0">
                <a:latin typeface="+mn-lt"/>
                <a:cs typeface="+mn-cs"/>
              </a:rPr>
              <a:t>επικαιροποιεί</a:t>
            </a:r>
            <a:r>
              <a:rPr lang="el-GR" sz="1600" i="1" dirty="0" smtClean="0">
                <a:latin typeface="+mn-lt"/>
                <a:cs typeface="+mn-cs"/>
              </a:rPr>
              <a:t> το ΠΣ ΑΜΚΑ-ΕΜΑΕΣ</a:t>
            </a:r>
            <a:endParaRPr kumimoji="0" lang="el-GR" sz="23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1600" i="1" dirty="0" smtClean="0">
                <a:latin typeface="+mn-lt"/>
                <a:cs typeface="+mn-cs"/>
              </a:rPr>
              <a:t>Το </a:t>
            </a:r>
            <a:r>
              <a:rPr lang="en-US" sz="1600" i="1" dirty="0" smtClean="0">
                <a:latin typeface="+mn-lt"/>
                <a:cs typeface="+mn-cs"/>
              </a:rPr>
              <a:t>BI </a:t>
            </a:r>
            <a:r>
              <a:rPr lang="el-GR" sz="1600" i="1" dirty="0" smtClean="0">
                <a:latin typeface="+mn-lt"/>
                <a:cs typeface="+mn-cs"/>
              </a:rPr>
              <a:t>να αποτελέσει τον πυρήνα του </a:t>
            </a:r>
            <a:r>
              <a:rPr lang="en-US" sz="1600" i="1" dirty="0" smtClean="0">
                <a:latin typeface="+mn-lt"/>
                <a:cs typeface="+mn-cs"/>
              </a:rPr>
              <a:t>MIS </a:t>
            </a:r>
            <a:r>
              <a:rPr lang="el-GR" sz="1600" i="1" dirty="0" smtClean="0">
                <a:latin typeface="+mn-lt"/>
                <a:cs typeface="+mn-cs"/>
              </a:rPr>
              <a:t>για τον νέο φορέα όχι μόνο για λογιστικά δεδομένα αλλά και για άλλες επιχειρηματικές περιοχές, για τη σωστή Λήψη Αποφάσεων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1600" i="1" dirty="0" smtClean="0">
                <a:latin typeface="+mn-lt"/>
                <a:cs typeface="+mn-cs"/>
              </a:rPr>
              <a:t>Το σύστημα </a:t>
            </a:r>
            <a:r>
              <a:rPr lang="en-US" sz="1600" i="1" dirty="0" smtClean="0">
                <a:latin typeface="+mn-lt"/>
                <a:cs typeface="+mn-cs"/>
              </a:rPr>
              <a:t> </a:t>
            </a:r>
            <a:r>
              <a:rPr lang="en-US" sz="1600" i="1" dirty="0" err="1" smtClean="0">
                <a:latin typeface="+mn-lt"/>
                <a:cs typeface="+mn-cs"/>
              </a:rPr>
              <a:t>SmartMAP</a:t>
            </a:r>
            <a:r>
              <a:rPr lang="en-US" sz="1600" i="1" dirty="0" smtClean="0">
                <a:latin typeface="+mn-lt"/>
                <a:cs typeface="+mn-cs"/>
              </a:rPr>
              <a:t> </a:t>
            </a:r>
            <a:r>
              <a:rPr lang="el-GR" sz="1600" i="1" dirty="0" smtClean="0">
                <a:latin typeface="+mn-lt"/>
                <a:cs typeface="+mn-cs"/>
              </a:rPr>
              <a:t>να συμπεριλάβει και άλλα Πληροφοριακά Συστήματα  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3200" dirty="0" smtClean="0">
                <a:solidFill>
                  <a:srgbClr val="00B0F0"/>
                </a:solidFill>
                <a:latin typeface="Calibri" pitchFamily="34" charset="0"/>
              </a:rPr>
              <a:t>ΗΛ.ΥΠ.Κ.Α.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1944768" y="2971800"/>
            <a:ext cx="6642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 smtClean="0">
                <a:solidFill>
                  <a:srgbClr val="22639E"/>
                </a:solidFill>
              </a:rPr>
              <a:t>Σας ευχαριστούμε </a:t>
            </a:r>
            <a:r>
              <a:rPr lang="el-GR" sz="2400" dirty="0" smtClean="0">
                <a:solidFill>
                  <a:srgbClr val="22639E"/>
                </a:solidFill>
              </a:rPr>
              <a:t>όλους για </a:t>
            </a:r>
            <a:r>
              <a:rPr lang="el-GR" sz="2400" dirty="0" smtClean="0">
                <a:solidFill>
                  <a:srgbClr val="22639E"/>
                </a:solidFill>
              </a:rPr>
              <a:t>την προσοχή </a:t>
            </a:r>
            <a:r>
              <a:rPr lang="el-GR" sz="2400" dirty="0" smtClean="0">
                <a:solidFill>
                  <a:srgbClr val="22639E"/>
                </a:solidFill>
              </a:rPr>
              <a:t>σας</a:t>
            </a:r>
            <a:r>
              <a:rPr lang="el-GR" sz="2400" dirty="0" smtClean="0">
                <a:solidFill>
                  <a:srgbClr val="22639E"/>
                </a:solidFill>
              </a:rPr>
              <a:t> </a:t>
            </a:r>
            <a:r>
              <a:rPr lang="el-GR" sz="2400" dirty="0" smtClean="0">
                <a:solidFill>
                  <a:srgbClr val="22639E"/>
                </a:solidFill>
              </a:rPr>
              <a:t>!</a:t>
            </a:r>
            <a:endParaRPr lang="el-GR" sz="2400" dirty="0">
              <a:solidFill>
                <a:srgbClr val="22639E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4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Φορείς που υποστηρίζει το έργο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Στόχοι του Έργου</a:t>
            </a:r>
            <a:endParaRPr lang="el-GR" sz="28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/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533400" y="12954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Εκκαθάριση και Ενοποίηση </a:t>
            </a:r>
            <a:r>
              <a:rPr kumimoji="0" lang="el-G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δεδομένων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l-GR" sz="2000" dirty="0" smtClean="0">
                <a:latin typeface="+mn-lt"/>
                <a:cs typeface="+mn-cs"/>
              </a:rPr>
              <a:t>Μητρώων ΦΚΑ </a:t>
            </a:r>
            <a:r>
              <a:rPr lang="el-GR" sz="2000" dirty="0" smtClean="0"/>
              <a:t>(ΟΓΑ,ΟΑΕΕ,ΕΤΕΑ,ΕΤΑΠ-ΜΜΕ,ΤΠΔΥ,ΤΑΥΤΕΚΩ,ΤΕΑΠΑΣΑ) </a:t>
            </a:r>
            <a:r>
              <a:rPr lang="el-GR" sz="2000" dirty="0" smtClean="0">
                <a:latin typeface="+mn-lt"/>
                <a:cs typeface="+mn-cs"/>
              </a:rPr>
              <a:t>σε ομογενοποιημένη  πλατφόρμα με κοινή γραμμογράφηση.</a:t>
            </a: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2000" dirty="0" smtClean="0">
              <a:latin typeface="+mn-lt"/>
              <a:cs typeface="+mn-cs"/>
            </a:endParaRP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000" dirty="0" smtClean="0">
                <a:latin typeface="+mn-lt"/>
                <a:cs typeface="+mn-cs"/>
              </a:rPr>
              <a:t>Ανάλυση Οικονομικών δεδομένων Λογιστηρίων των ΦΚΑ </a:t>
            </a:r>
            <a:r>
              <a:rPr lang="el-GR" sz="2000" dirty="0" smtClean="0"/>
              <a:t>(</a:t>
            </a:r>
            <a:r>
              <a:rPr lang="el-GR" sz="2000" dirty="0" smtClean="0"/>
              <a:t>ΙΚΑ,ΟΓΑ, ΟΑΕΕ, ΕΤΕΑ, ΕΤΑΑ, ΕΤΑΠ-ΜΜΕ, ΤΠΔΥ, ΤΑΥΤΕΚΩ, ΤΕΑΠΑΣΑ,ΤΑΠΙΤ) </a:t>
            </a:r>
            <a:r>
              <a:rPr lang="el-GR" sz="2000" dirty="0" smtClean="0">
                <a:latin typeface="+mn-lt"/>
                <a:cs typeface="+mn-cs"/>
              </a:rPr>
              <a:t>προς ενημέρωση των στελεχών της ΓΓΚΑ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2000" dirty="0" smtClean="0"/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000" dirty="0" smtClean="0"/>
              <a:t>Παρ</a:t>
            </a:r>
            <a:r>
              <a:rPr lang="el-GR" sz="2000" dirty="0" smtClean="0">
                <a:latin typeface="+mn-lt"/>
                <a:cs typeface="+mn-cs"/>
              </a:rPr>
              <a:t>ουσίαση σε δυναμικούς χάρτες, συγκεντρωτικών στοιχείων ΗΛ.ΣΥΝ.  , ΑΜΚΑ και Συντάξεων  για την υποστήριξη λήψης αποφάσεων.</a:t>
            </a: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l-GR" sz="2000" dirty="0" smtClean="0"/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000" dirty="0" smtClean="0">
                <a:latin typeface="+mn-lt"/>
                <a:cs typeface="+mn-cs"/>
              </a:rPr>
              <a:t>Παρουσίαση σε χάρτη σημείων πρόσβασης του πολίτη στους ΦΚΑ</a:t>
            </a: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l-GR" sz="2000" dirty="0" smtClean="0">
              <a:latin typeface="+mn-lt"/>
              <a:cs typeface="+mn-cs"/>
            </a:endParaRPr>
          </a:p>
          <a:p>
            <a:pPr marL="365125" lvl="0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l-GR" sz="2000" dirty="0" smtClean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Υποέργα</a:t>
            </a:r>
            <a:endParaRPr lang="el-GR" sz="2800" dirty="0">
              <a:solidFill>
                <a:schemeClr val="bg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533400" y="1295400"/>
            <a:ext cx="8305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300" dirty="0" smtClean="0">
                <a:latin typeface="+mn-lt"/>
                <a:cs typeface="+mn-cs"/>
              </a:rPr>
              <a:t>1. «</a:t>
            </a:r>
            <a:r>
              <a:rPr lang="en-US" sz="2300" dirty="0" smtClean="0">
                <a:latin typeface="+mn-lt"/>
                <a:cs typeface="+mn-cs"/>
              </a:rPr>
              <a:t>MIS</a:t>
            </a:r>
            <a:r>
              <a:rPr lang="el-GR" sz="2300" dirty="0" smtClean="0">
                <a:latin typeface="+mn-lt"/>
                <a:cs typeface="+mn-cs"/>
              </a:rPr>
              <a:t> και κοινή πλατφόρμα συλλογής, επεξεργασίας και διαχείρισης στοιχείων»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l-GR" sz="230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n-US" sz="2300" dirty="0" smtClean="0">
                <a:latin typeface="+mn-lt"/>
                <a:cs typeface="+mn-cs"/>
              </a:rPr>
              <a:t>2.</a:t>
            </a:r>
            <a:r>
              <a:rPr lang="el-GR" sz="2300" dirty="0" smtClean="0">
                <a:latin typeface="+mn-lt"/>
                <a:cs typeface="+mn-cs"/>
              </a:rPr>
              <a:t> «Εφαρμογή Ενοποιημένου Μητρώου σε Ταμεία»</a:t>
            </a:r>
            <a:endParaRPr lang="en-US" sz="230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230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300" dirty="0" smtClean="0">
                <a:latin typeface="+mn-lt"/>
                <a:cs typeface="+mn-cs"/>
              </a:rPr>
              <a:t>3</a:t>
            </a:r>
            <a:r>
              <a:rPr lang="en-US" sz="2300" dirty="0" smtClean="0">
                <a:latin typeface="+mn-lt"/>
                <a:cs typeface="+mn-cs"/>
              </a:rPr>
              <a:t>.</a:t>
            </a:r>
            <a:r>
              <a:rPr lang="el-GR" sz="2300" dirty="0" smtClean="0">
                <a:latin typeface="+mn-lt"/>
                <a:cs typeface="+mn-cs"/>
              </a:rPr>
              <a:t> «Προηγμένες Υπηρεσίες Γεωγραφικής Ευφυΐας»</a:t>
            </a:r>
            <a:endParaRPr lang="en-US" sz="230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l-GR" sz="2300" dirty="0" smtClean="0">
              <a:latin typeface="+mn-lt"/>
              <a:cs typeface="+mn-cs"/>
            </a:endParaRP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300" dirty="0" smtClean="0">
                <a:latin typeface="+mn-lt"/>
                <a:cs typeface="+mn-cs"/>
              </a:rPr>
              <a:t>4</a:t>
            </a:r>
            <a:r>
              <a:rPr lang="en-US" sz="2300" dirty="0" smtClean="0">
                <a:latin typeface="+mn-lt"/>
                <a:cs typeface="+mn-cs"/>
              </a:rPr>
              <a:t>.</a:t>
            </a:r>
            <a:r>
              <a:rPr lang="el-GR" sz="2300" dirty="0" smtClean="0">
                <a:latin typeface="+mn-lt"/>
                <a:cs typeface="+mn-cs"/>
              </a:rPr>
              <a:t> «Προμήθεια Εξοπλισμού»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l-GR" sz="2400" dirty="0" smtClean="0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 </a:t>
            </a:r>
            <a:r>
              <a:rPr lang="en-US" sz="3200" dirty="0" smtClean="0"/>
              <a:t>MIS-BI </a:t>
            </a:r>
            <a:endParaRPr lang="el-GR" sz="32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EDE18-E5F0-44FB-AC50-9DDD076DE253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sp>
        <p:nvSpPr>
          <p:cNvPr id="5" name="4 - Ορθογώνιο"/>
          <p:cNvSpPr/>
          <p:nvPr/>
        </p:nvSpPr>
        <p:spPr>
          <a:xfrm>
            <a:off x="1447800" y="2362200"/>
            <a:ext cx="617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Lucida Sans Unicode" pitchFamily="34" charset="0"/>
                <a:cs typeface="Lucida Sans Unicode" pitchFamily="34" charset="0"/>
              </a:rPr>
              <a:t>MIS</a:t>
            </a:r>
            <a:r>
              <a:rPr lang="el-GR" sz="2800" dirty="0" smtClean="0">
                <a:latin typeface="Lucida Sans Unicode" pitchFamily="34" charset="0"/>
                <a:cs typeface="Lucida Sans Unicode" pitchFamily="34" charset="0"/>
              </a:rPr>
              <a:t> και κοινή πλατφόρμα συλλογής, επεξεργασίας και διαχείρισης στοιχείων</a:t>
            </a:r>
          </a:p>
          <a:p>
            <a:pPr algn="ctr"/>
            <a:endParaRPr lang="el-GR" sz="2000" dirty="0" smtClean="0">
              <a:latin typeface="Lucida Sans Unicode" pitchFamily="34" charset="0"/>
              <a:cs typeface="Lucida Sans Unicode" pitchFamily="34" charset="0"/>
            </a:endParaRPr>
          </a:p>
          <a:p>
            <a:pPr algn="ctr"/>
            <a:r>
              <a:rPr lang="el-GR" sz="2000" i="1" dirty="0" smtClean="0">
                <a:latin typeface="Arial" pitchFamily="34" charset="0"/>
                <a:cs typeface="Arial" pitchFamily="34" charset="0"/>
              </a:rPr>
              <a:t>Ένα σύστημα  που βοηθά στη Λήψη Αποφάσεων</a:t>
            </a:r>
          </a:p>
          <a:p>
            <a:pPr algn="ctr"/>
            <a:endParaRPr lang="el-GR" sz="2000" dirty="0" smtClean="0"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868681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76200"/>
            <a:ext cx="8229600" cy="762000"/>
          </a:xfrm>
        </p:spPr>
        <p:txBody>
          <a:bodyPr>
            <a:noAutofit/>
          </a:bodyPr>
          <a:lstStyle/>
          <a:p>
            <a:pPr marL="365125" indent="-255588">
              <a:defRPr/>
            </a:pP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1. «</a:t>
            </a:r>
            <a:r>
              <a:rPr lang="en-US" sz="2800" dirty="0" smtClean="0">
                <a:solidFill>
                  <a:srgbClr val="22639E"/>
                </a:solidFill>
                <a:latin typeface="Calibri" pitchFamily="34" charset="0"/>
              </a:rPr>
              <a:t>MIS</a:t>
            </a: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 και κοινή πλατφόρμα συλλογής, επεξεργασίας και διαχείρισης στοιχείων»</a:t>
            </a:r>
            <a:endParaRPr lang="en-US" sz="2800" dirty="0" smtClean="0">
              <a:solidFill>
                <a:srgbClr val="22639E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400" noProof="0" dirty="0" smtClean="0">
                <a:latin typeface="+mn-lt"/>
                <a:cs typeface="+mn-cs"/>
              </a:rPr>
              <a:t>Ενημέρωση Κ</a:t>
            </a:r>
            <a:r>
              <a:rPr lang="el-GR" sz="2400" dirty="0" err="1" smtClean="0">
                <a:latin typeface="+mn-lt"/>
                <a:cs typeface="+mn-cs"/>
              </a:rPr>
              <a:t>εντρικής</a:t>
            </a:r>
            <a:r>
              <a:rPr lang="el-GR" sz="2400" dirty="0" smtClean="0">
                <a:latin typeface="+mn-lt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Βάσης (ΒΙ)</a:t>
            </a:r>
            <a:r>
              <a:rPr lang="en-US" sz="2400" noProof="0" dirty="0" smtClean="0">
                <a:latin typeface="+mn-lt"/>
                <a:cs typeface="+mn-cs"/>
              </a:rPr>
              <a:t> </a:t>
            </a:r>
            <a:r>
              <a:rPr lang="el-GR" sz="2400" noProof="0" dirty="0" smtClean="0">
                <a:latin typeface="+mn-lt"/>
                <a:cs typeface="+mn-cs"/>
              </a:rPr>
              <a:t>στο </a:t>
            </a:r>
            <a:r>
              <a:rPr lang="en-US" sz="2400" noProof="0" dirty="0" smtClean="0">
                <a:latin typeface="+mn-lt"/>
                <a:cs typeface="+mn-cs"/>
              </a:rPr>
              <a:t>data center </a:t>
            </a:r>
            <a:r>
              <a:rPr lang="el-GR" sz="2400" noProof="0" dirty="0" smtClean="0">
                <a:latin typeface="+mn-lt"/>
                <a:cs typeface="+mn-cs"/>
              </a:rPr>
              <a:t>της ΗΔΙΚΑ, με </a:t>
            </a:r>
            <a:r>
              <a:rPr lang="el-GR" sz="2400" noProof="0" dirty="0" err="1" smtClean="0">
                <a:latin typeface="+mn-lt"/>
                <a:cs typeface="+mn-cs"/>
              </a:rPr>
              <a:t>δεδομέν</a:t>
            </a:r>
            <a:r>
              <a:rPr lang="el-GR" sz="2400" dirty="0" smtClean="0">
                <a:latin typeface="+mn-lt"/>
                <a:cs typeface="+mn-cs"/>
              </a:rPr>
              <a:t>α</a:t>
            </a:r>
            <a:r>
              <a:rPr lang="el-GR" sz="2400" noProof="0" dirty="0" smtClean="0">
                <a:latin typeface="+mn-lt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Λ</a:t>
            </a:r>
            <a:r>
              <a:rPr lang="el-GR" sz="2400" noProof="0" dirty="0" err="1" smtClean="0">
                <a:latin typeface="+mn-lt"/>
                <a:cs typeface="+mn-cs"/>
              </a:rPr>
              <a:t>ογιστηρίων</a:t>
            </a:r>
            <a:r>
              <a:rPr lang="el-GR" sz="2400" dirty="0" smtClean="0">
                <a:latin typeface="+mn-lt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των ΦΚΑ</a:t>
            </a:r>
            <a:endParaRPr lang="el-GR" sz="2400" dirty="0" smtClean="0">
              <a:latin typeface="+mn-lt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400" dirty="0" smtClean="0">
              <a:latin typeface="+mn-lt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400" noProof="0" dirty="0" smtClean="0">
                <a:latin typeface="+mn-lt"/>
                <a:cs typeface="+mn-cs"/>
              </a:rPr>
              <a:t>Παραγωγή Στατιστικών στοιχείων (Κοινωνικού Προϋπολογισμού) για την ΓΓΚΑ</a:t>
            </a:r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l-GR" sz="2400" dirty="0" smtClean="0"/>
          </a:p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r>
              <a:rPr lang="el-GR" sz="2400" dirty="0" smtClean="0"/>
              <a:t>Δυναμικές Αναλύσεις</a:t>
            </a:r>
            <a:r>
              <a:rPr lang="en-US" sz="2400" dirty="0" smtClean="0"/>
              <a:t> BI </a:t>
            </a:r>
            <a:r>
              <a:rPr lang="el-GR" sz="2400" dirty="0" smtClean="0"/>
              <a:t>(</a:t>
            </a:r>
            <a:r>
              <a:rPr lang="en-US" sz="2400" dirty="0" smtClean="0"/>
              <a:t>ad-hoc</a:t>
            </a:r>
            <a:r>
              <a:rPr lang="en-US" sz="2400" dirty="0" smtClean="0"/>
              <a:t>)</a:t>
            </a:r>
            <a:r>
              <a:rPr lang="el-GR" sz="2400" dirty="0" smtClean="0"/>
              <a:t> για διοικητικά και οικονομικά στελέχη της </a:t>
            </a:r>
            <a:r>
              <a:rPr lang="el-GR" sz="2400" dirty="0" smtClean="0"/>
              <a:t>ΓΓΚΑ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el-G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Τυποποιημένες</a:t>
            </a:r>
            <a:r>
              <a:rPr kumimoji="0" lang="el-GR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l-GR" sz="2400" dirty="0" smtClean="0">
                <a:latin typeface="+mn-lt"/>
                <a:cs typeface="+mn-cs"/>
              </a:rPr>
              <a:t>περιοδικές </a:t>
            </a:r>
            <a:r>
              <a:rPr kumimoji="0" lang="el-GR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αναφορές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lang="el-GR" sz="2400" baseline="0" noProof="0" dirty="0" smtClean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792481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pPr marL="365125" indent="-255588">
              <a:defRPr/>
            </a:pP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1. «</a:t>
            </a:r>
            <a:r>
              <a:rPr lang="en-US" sz="2800" dirty="0" smtClean="0">
                <a:solidFill>
                  <a:srgbClr val="22639E"/>
                </a:solidFill>
                <a:latin typeface="Calibri" pitchFamily="34" charset="0"/>
              </a:rPr>
              <a:t>MIS</a:t>
            </a: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 και κοινή πλατφόρμα συλλογής, επεξεργασίας και διαχείρισης στοιχείων»</a:t>
            </a:r>
            <a:endParaRPr lang="en-US" sz="2800" dirty="0" smtClean="0">
              <a:solidFill>
                <a:srgbClr val="22639E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8839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- TextBox"/>
          <p:cNvSpPr txBox="1"/>
          <p:nvPr/>
        </p:nvSpPr>
        <p:spPr>
          <a:xfrm>
            <a:off x="152400" y="990600"/>
            <a:ext cx="2701060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l-GR" sz="2000" dirty="0" smtClean="0">
                <a:latin typeface="Tahoma" pitchFamily="34" charset="0"/>
                <a:cs typeface="Tahoma" pitchFamily="34" charset="0"/>
              </a:rPr>
              <a:t>Προϋπολογισμοί ΦΚΑ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792481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pPr marL="365125" indent="-255588">
              <a:defRPr/>
            </a:pP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1. «</a:t>
            </a:r>
            <a:r>
              <a:rPr lang="en-US" sz="2800" dirty="0" smtClean="0">
                <a:solidFill>
                  <a:srgbClr val="22639E"/>
                </a:solidFill>
                <a:latin typeface="Calibri" pitchFamily="34" charset="0"/>
              </a:rPr>
              <a:t>MIS</a:t>
            </a:r>
            <a:r>
              <a:rPr lang="el-GR" sz="2800" dirty="0" smtClean="0">
                <a:solidFill>
                  <a:srgbClr val="22639E"/>
                </a:solidFill>
                <a:latin typeface="Calibri" pitchFamily="34" charset="0"/>
              </a:rPr>
              <a:t> και κοινή πλατφόρμα συλλογής, επεξεργασίας και διαχείρισης στοιχείων»</a:t>
            </a:r>
            <a:endParaRPr lang="en-US" sz="2800" dirty="0" smtClean="0">
              <a:solidFill>
                <a:srgbClr val="22639E"/>
              </a:solidFill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80920" cy="44958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152400" y="990600"/>
            <a:ext cx="2701060" cy="33855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666750" marR="0" indent="-557213" algn="just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l-GR" sz="2000" dirty="0" smtClean="0">
                <a:latin typeface="Tahoma" pitchFamily="34" charset="0"/>
                <a:cs typeface="Tahoma" pitchFamily="34" charset="0"/>
              </a:rPr>
              <a:t>Προϋπολογισμοί ΦΚΑ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8229600" cy="432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13928</TotalTime>
  <Words>953</Words>
  <Application>Microsoft Office PowerPoint</Application>
  <PresentationFormat>Προβολή στην οθόνη (4:3)</PresentationFormat>
  <Paragraphs>204</Paragraphs>
  <Slides>28</Slides>
  <Notes>24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28</vt:i4>
      </vt:variant>
    </vt:vector>
  </HeadingPairs>
  <TitlesOfParts>
    <vt:vector size="29" baseType="lpstr">
      <vt:lpstr>Συγκέντρωση</vt:lpstr>
      <vt:lpstr>Διαφάνεια 1</vt:lpstr>
      <vt:lpstr>Διαχειριστικά Στοιχεία</vt:lpstr>
      <vt:lpstr>Φορείς που υποστηρίζει το έργο</vt:lpstr>
      <vt:lpstr>Στόχοι του Έργου</vt:lpstr>
      <vt:lpstr>Υποέργα</vt:lpstr>
      <vt:lpstr> MIS-BI </vt:lpstr>
      <vt:lpstr>1. «MIS και κοινή πλατφόρμα συλλογής, επεξεργασίας και διαχείρισης στοιχείων»</vt:lpstr>
      <vt:lpstr>1. «MIS και κοινή πλατφόρμα συλλογής, επεξεργασίας και διαχείρισης στοιχείων»</vt:lpstr>
      <vt:lpstr>1. «MIS και κοινή πλατφόρμα συλλογής, επεξεργασίας και διαχείρισης στοιχείων»</vt:lpstr>
      <vt:lpstr>1. «MIS και κοινή πλατφόρμα συλλογής, επεξεργασίας και διαχείρισης στοιχείων»</vt:lpstr>
      <vt:lpstr>1. «MIS και κοινή πλατφόρμα συλλογής, επεξεργασίας και διαχείρισης στοιχείων»</vt:lpstr>
      <vt:lpstr> Web Μητρώο </vt:lpstr>
      <vt:lpstr>2.«Εφαρμογή ενοποιημένου μητρώου σε ταμεία»</vt:lpstr>
      <vt:lpstr>2.«Εφαρμογή ενοποιημένου μητρώου σε ταμεία»</vt:lpstr>
      <vt:lpstr>2.«Εφαρμογή ενοποιημένου μητρώου σε ταμεία»</vt:lpstr>
      <vt:lpstr>2.«Εφαρμογή ενοποιημένου μητρώου σε ταμεία»</vt:lpstr>
      <vt:lpstr>2.«Εφαρμογή ενοποιημένου μητρώου σε ταμεία»</vt:lpstr>
      <vt:lpstr>2.«Εφαρμογή ενοποιημένου μητρώου σε ταμεία»</vt:lpstr>
      <vt:lpstr>2.«Εφαρμογή Ενοποιημένου Μητρώου σε Ταμεία»</vt:lpstr>
      <vt:lpstr> GIS</vt:lpstr>
      <vt:lpstr>3. «Προηγμένες υπηρεσίες γεωγραφικής ευφυΐας»</vt:lpstr>
      <vt:lpstr>3. «Προηγμένες υπηρεσίες γεωγραφικής ευφυΐας»</vt:lpstr>
      <vt:lpstr>3. «Προηγμένες υπηρεσίες γεωγραφικής ευφυΐας»</vt:lpstr>
      <vt:lpstr>3. «Προηγμένες υπηρεσίες γεωγραφικής ευφυΐας»</vt:lpstr>
      <vt:lpstr>3. «Προηγμένες υπηρεσίες γεωγραφικής ευφυΐας»</vt:lpstr>
      <vt:lpstr>4. «Προμήθεια Εξοπλισμού»</vt:lpstr>
      <vt:lpstr>Το παρόν και το μέλλον του Έργου</vt:lpstr>
      <vt:lpstr>ΗΛ.ΥΠ.Κ.Α.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User</cp:lastModifiedBy>
  <cp:revision>1472</cp:revision>
  <dcterms:created xsi:type="dcterms:W3CDTF">2010-09-28T07:03:37Z</dcterms:created>
  <dcterms:modified xsi:type="dcterms:W3CDTF">2016-04-03T17:48:00Z</dcterms:modified>
</cp:coreProperties>
</file>